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903" r:id="rId2"/>
    <p:sldMasterId id="2147484105" r:id="rId3"/>
    <p:sldMasterId id="2147484187" r:id="rId4"/>
    <p:sldMasterId id="2147484235" r:id="rId5"/>
  </p:sldMasterIdLst>
  <p:notesMasterIdLst>
    <p:notesMasterId r:id="rId25"/>
  </p:notesMasterIdLst>
  <p:sldIdLst>
    <p:sldId id="277" r:id="rId6"/>
    <p:sldId id="256" r:id="rId7"/>
    <p:sldId id="257" r:id="rId8"/>
    <p:sldId id="258" r:id="rId9"/>
    <p:sldId id="259" r:id="rId10"/>
    <p:sldId id="26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658"/>
    <a:srgbClr val="3C3925"/>
    <a:srgbClr val="688988"/>
    <a:srgbClr val="3C3C27"/>
    <a:srgbClr val="647252"/>
    <a:srgbClr val="3C3721"/>
    <a:srgbClr val="2C2D1F"/>
    <a:srgbClr val="969FA7"/>
    <a:srgbClr val="F1F0E3"/>
    <a:srgbClr val="D9D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6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16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9D499-E26F-46B9-86C8-6E33EEE53B7D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56486-55A5-4A34-B926-3CE0B16A5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626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56486-55A5-4A34-B926-3CE0B16A5A5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620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6" y="0"/>
            <a:ext cx="6390394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48188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2094" y="3429000"/>
            <a:ext cx="4483429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8899" y="2268788"/>
            <a:ext cx="429662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778227" y="3262169"/>
            <a:ext cx="337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2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5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0522" y="3199028"/>
            <a:ext cx="6464705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7892" y="2272144"/>
            <a:ext cx="6286902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782002" y="3023993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7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878" y="805819"/>
            <a:ext cx="6373012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9191" y="2056800"/>
            <a:ext cx="3093509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69" y="2056800"/>
            <a:ext cx="3097821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06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222" y="805818"/>
            <a:ext cx="6370668" cy="10770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7221" y="2054563"/>
            <a:ext cx="309547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6053" y="2851331"/>
            <a:ext cx="3096647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0069" y="2054563"/>
            <a:ext cx="3097821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0070" y="2851331"/>
            <a:ext cx="3097820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56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00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6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277756" y="1127642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16" y="1296619"/>
            <a:ext cx="2297428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250" y="805818"/>
            <a:ext cx="4068640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9815" y="3186156"/>
            <a:ext cx="2297428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21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277756" y="1127642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64903" y="3229"/>
            <a:ext cx="4038416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560" y="1296618"/>
            <a:ext cx="2820146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9816" y="3182928"/>
            <a:ext cx="2820777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03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789518" y="636541"/>
            <a:ext cx="33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095" y="808058"/>
            <a:ext cx="6375796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97525" y="2049878"/>
            <a:ext cx="6200365" cy="40000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5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91495" y="0"/>
            <a:ext cx="792519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14599" y="0"/>
            <a:ext cx="2971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8342027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0094" y="805818"/>
            <a:ext cx="1077796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8315" y="970410"/>
            <a:ext cx="5108394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48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4284" y="2514601"/>
            <a:ext cx="715048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4284" y="4777381"/>
            <a:ext cx="715048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4362" y="4321159"/>
            <a:ext cx="1511762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8612" y="4529542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466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302" y="624110"/>
            <a:ext cx="71382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284" y="2133600"/>
            <a:ext cx="7141317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7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2074562"/>
            <a:ext cx="7141317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3581400"/>
            <a:ext cx="7141317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15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4285" y="2136707"/>
            <a:ext cx="3463992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2083" y="2136707"/>
            <a:ext cx="3463517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787784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49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4131" y="2226626"/>
            <a:ext cx="311414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4283" y="2802889"/>
            <a:ext cx="3463993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7501" y="2223398"/>
            <a:ext cx="31126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78191" y="2799661"/>
            <a:ext cx="3461987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787784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514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300" y="624110"/>
            <a:ext cx="71383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56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216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3" y="446088"/>
            <a:ext cx="2848716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785" y="446090"/>
            <a:ext cx="4106815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3" y="1598613"/>
            <a:ext cx="284871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75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4800600"/>
            <a:ext cx="714131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04284" y="634965"/>
            <a:ext cx="7141317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367338"/>
            <a:ext cx="714131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288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609600"/>
            <a:ext cx="7141317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4354046"/>
            <a:ext cx="714131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171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467" y="609600"/>
            <a:ext cx="6618719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17303" y="3505200"/>
            <a:ext cx="612504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4354046"/>
            <a:ext cx="714131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959010" y="648005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0328" y="290530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8634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2438402"/>
            <a:ext cx="7141317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181600"/>
            <a:ext cx="7141317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018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370467" y="609600"/>
            <a:ext cx="6618719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04283" y="4343400"/>
            <a:ext cx="72456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3" y="5181600"/>
            <a:ext cx="72456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959010" y="648005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0328" y="290530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16707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627407"/>
            <a:ext cx="7141316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04284" y="4343400"/>
            <a:ext cx="7141317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181600"/>
            <a:ext cx="7141317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008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736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1746" y="627407"/>
            <a:ext cx="1794143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4284" y="627407"/>
            <a:ext cx="5109377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32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5432" y="3085765"/>
            <a:ext cx="8926784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625" y="990600"/>
            <a:ext cx="8655565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625" y="2495445"/>
            <a:ext cx="8655565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3031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85434" y="599726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625" y="2228004"/>
            <a:ext cx="8655565" cy="36307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64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90367" y="5141974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626" y="3036573"/>
            <a:ext cx="8655564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626" y="4541417"/>
            <a:ext cx="8655564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8547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85434" y="599726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9625" y="2228003"/>
            <a:ext cx="4224488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1889" y="2228004"/>
            <a:ext cx="4233301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396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85434" y="599726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154" y="2228003"/>
            <a:ext cx="3892958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625" y="2926052"/>
            <a:ext cx="4224488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83418" y="2228003"/>
            <a:ext cx="3901771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1889" y="2926052"/>
            <a:ext cx="4233301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27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85434" y="599726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387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163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90367" y="5141973"/>
            <a:ext cx="8925266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98" y="5262296"/>
            <a:ext cx="3831344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599" y="601200"/>
            <a:ext cx="89271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4419" y="5262296"/>
            <a:ext cx="4620771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15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625" y="4693389"/>
            <a:ext cx="8655565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434" y="599725"/>
            <a:ext cx="8925265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625" y="5260127"/>
            <a:ext cx="8655565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3162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85434" y="599726"/>
            <a:ext cx="892526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91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7181851" y="599725"/>
            <a:ext cx="222884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675726"/>
            <a:ext cx="1628383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625" y="675726"/>
            <a:ext cx="6415726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07359" y="5956137"/>
            <a:ext cx="102664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9625" y="5951811"/>
            <a:ext cx="641572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0210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42950" y="1346948"/>
            <a:ext cx="84201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42950" y="4282764"/>
            <a:ext cx="84201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42950" y="1484779"/>
            <a:ext cx="84201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837678" y="4107023"/>
            <a:ext cx="9906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392" y="1432223"/>
            <a:ext cx="8143558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0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9251" y="4389120"/>
            <a:ext cx="6411659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539" y="6272786"/>
            <a:ext cx="514121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7970" y="4227195"/>
            <a:ext cx="970018" cy="640080"/>
          </a:xfrm>
        </p:spPr>
        <p:txBody>
          <a:bodyPr/>
          <a:lstStyle>
            <a:lvl1pPr>
              <a:defRPr sz="2800" b="1"/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920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211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906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791" y="1225296"/>
            <a:ext cx="7540943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6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9691" y="5020056"/>
            <a:ext cx="7355205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2355" y="6272786"/>
            <a:ext cx="2148501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2441" y="6272785"/>
            <a:ext cx="5141214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86684" y="2430623"/>
            <a:ext cx="9906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237" y="2508607"/>
            <a:ext cx="965493" cy="720332"/>
          </a:xfrm>
        </p:spPr>
        <p:txBody>
          <a:bodyPr/>
          <a:lstStyle>
            <a:lvl1pPr>
              <a:defRPr sz="2800"/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531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2194560"/>
            <a:ext cx="39624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570" y="2194560"/>
            <a:ext cx="39624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026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048256"/>
            <a:ext cx="39624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2743200"/>
            <a:ext cx="39624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2526" y="2048256"/>
            <a:ext cx="39624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2526" y="2743200"/>
            <a:ext cx="39624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8347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294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86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6790" y="2"/>
            <a:ext cx="315921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6583" y="685800"/>
            <a:ext cx="2600325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7" y="685800"/>
            <a:ext cx="5453253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6583" y="2423160"/>
            <a:ext cx="2600325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736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746790" y="2"/>
            <a:ext cx="315921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6583" y="685800"/>
            <a:ext cx="2600325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746789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6583" y="2423160"/>
            <a:ext cx="2600325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687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586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533400"/>
            <a:ext cx="2074069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76" y="533400"/>
            <a:ext cx="6098381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62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10351427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390040" y="1168329"/>
            <a:ext cx="7134968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2349" y="2055278"/>
            <a:ext cx="6964149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2349" y="3941492"/>
            <a:ext cx="6964149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75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17" y="2349924"/>
            <a:ext cx="3371385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661" y="803186"/>
            <a:ext cx="4432361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392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10351427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603766" y="1158902"/>
            <a:ext cx="4677491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5744" y="2028827"/>
            <a:ext cx="4509865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5744" y="3843339"/>
            <a:ext cx="4509865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249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49" y="2355068"/>
            <a:ext cx="338234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1598" y="804029"/>
            <a:ext cx="4432647" cy="24593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640" y="3585104"/>
            <a:ext cx="4435604" cy="24706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605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49" y="2355848"/>
            <a:ext cx="338234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98830" y="802200"/>
            <a:ext cx="4122217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8856" y="1487999"/>
            <a:ext cx="4121730" cy="17753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6262" y="3585518"/>
            <a:ext cx="4137981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6262" y="4270332"/>
            <a:ext cx="4137981" cy="17854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978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18" y="2349924"/>
            <a:ext cx="3371384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728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1880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18" y="2349925"/>
            <a:ext cx="3371384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660" y="801391"/>
            <a:ext cx="4436947" cy="524949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018" y="3575324"/>
            <a:ext cx="3371384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476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10351427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98168" y="1698332"/>
            <a:ext cx="4720898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5899" y="0"/>
            <a:ext cx="3780101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884" y="2336403"/>
            <a:ext cx="4547472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507" y="3601942"/>
            <a:ext cx="4549192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3421" y="6227064"/>
            <a:ext cx="4721861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75085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740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310078" y="1"/>
            <a:ext cx="10206906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93420" y="1699589"/>
            <a:ext cx="3560431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102" y="2349926"/>
            <a:ext cx="3373300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83660" y="794719"/>
            <a:ext cx="4436947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2358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1"/>
            <a:ext cx="10206906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663812" y="1699589"/>
            <a:ext cx="3560431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6410" y="2349924"/>
            <a:ext cx="3371384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6863" y="802808"/>
            <a:ext cx="4461482" cy="525480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" y="320040"/>
            <a:ext cx="2971800" cy="320040"/>
          </a:xfrm>
        </p:spPr>
        <p:txBody>
          <a:bodyPr/>
          <a:lstStyle/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3420" y="6227064"/>
            <a:ext cx="8509254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9724" y="320040"/>
            <a:ext cx="742950" cy="320040"/>
          </a:xfrm>
        </p:spPr>
        <p:txBody>
          <a:bodyPr/>
          <a:lstStyle/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7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316" y="2912533"/>
            <a:ext cx="8420684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2" y="0"/>
            <a:ext cx="9905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104452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42213" y="0"/>
            <a:ext cx="4952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4761" y="808058"/>
            <a:ext cx="6367845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3422" y="2049878"/>
            <a:ext cx="6189183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786371" y="5264985"/>
            <a:ext cx="2662729" cy="19412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01135" y="3651248"/>
            <a:ext cx="5885352" cy="198968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647" y="164594"/>
            <a:ext cx="691505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927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2257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1463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2123" y="205"/>
            <a:ext cx="2114961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9812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7300" y="624110"/>
            <a:ext cx="71383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2133600"/>
            <a:ext cx="7141317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20100" y="6135090"/>
            <a:ext cx="830245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04283" y="6135810"/>
            <a:ext cx="619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3830" y="787784"/>
            <a:ext cx="6337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5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9625" y="687475"/>
            <a:ext cx="8655565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625" y="2228003"/>
            <a:ext cx="8655565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2604" y="595613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9625" y="5951811"/>
            <a:ext cx="5276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0516" y="5956137"/>
            <a:ext cx="834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85433" y="441325"/>
            <a:ext cx="2946568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474001" y="441325"/>
            <a:ext cx="29367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484651" y="441325"/>
            <a:ext cx="29367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812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50" y="484632"/>
            <a:ext cx="84201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121408"/>
            <a:ext cx="84201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1732" y="6272786"/>
            <a:ext cx="26597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950" y="6272786"/>
            <a:ext cx="5141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90292" y="6272786"/>
            <a:ext cx="520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6018" y="2349925"/>
            <a:ext cx="3371384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3662" y="794719"/>
            <a:ext cx="4419013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420" y="320040"/>
            <a:ext cx="2971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D023E-A9E3-4360-A556-5BE514DB7823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3420" y="6227064"/>
            <a:ext cx="850925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9724" y="320040"/>
            <a:ext cx="74295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2A19F-D452-4870-8C9B-308CCEB85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5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4" b="21326"/>
          <a:stretch/>
        </p:blipFill>
        <p:spPr>
          <a:xfrm>
            <a:off x="4109171" y="207818"/>
            <a:ext cx="5400675" cy="25353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5" y="1743290"/>
            <a:ext cx="5217628" cy="532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35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Двойная волна 10">
            <a:extLst>
              <a:ext uri="{FF2B5EF4-FFF2-40B4-BE49-F238E27FC236}">
                <a16:creationId xmlns:a16="http://schemas.microsoft.com/office/drawing/2014/main" xmlns="" id="{A88836AA-9BD7-4277-A8A5-BED9437E8F53}"/>
              </a:ext>
            </a:extLst>
          </p:cNvPr>
          <p:cNvSpPr/>
          <p:nvPr/>
        </p:nvSpPr>
        <p:spPr>
          <a:xfrm>
            <a:off x="7430947" y="5648"/>
            <a:ext cx="2475053" cy="1383314"/>
          </a:xfrm>
          <a:prstGeom prst="doubleWave">
            <a:avLst/>
          </a:prstGeom>
          <a:solidFill>
            <a:srgbClr val="3C3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Двойная волна 1">
            <a:extLst>
              <a:ext uri="{FF2B5EF4-FFF2-40B4-BE49-F238E27FC236}">
                <a16:creationId xmlns:a16="http://schemas.microsoft.com/office/drawing/2014/main" xmlns="" id="{DD5F0A3A-786A-48B2-A9CC-383C62FF1550}"/>
              </a:ext>
            </a:extLst>
          </p:cNvPr>
          <p:cNvSpPr/>
          <p:nvPr/>
        </p:nvSpPr>
        <p:spPr>
          <a:xfrm>
            <a:off x="1072445" y="0"/>
            <a:ext cx="6265333" cy="2540000"/>
          </a:xfrm>
          <a:prstGeom prst="doubleWave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Двойная волна 2">
            <a:extLst>
              <a:ext uri="{FF2B5EF4-FFF2-40B4-BE49-F238E27FC236}">
                <a16:creationId xmlns:a16="http://schemas.microsoft.com/office/drawing/2014/main" xmlns="" id="{0ADF1A54-276A-4A16-A72B-CD496D8B8EDA}"/>
              </a:ext>
            </a:extLst>
          </p:cNvPr>
          <p:cNvSpPr/>
          <p:nvPr/>
        </p:nvSpPr>
        <p:spPr>
          <a:xfrm>
            <a:off x="1072445" y="2246898"/>
            <a:ext cx="6265333" cy="2540000"/>
          </a:xfrm>
          <a:prstGeom prst="doubleWave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9B5C3F-25BF-421F-9E54-96DD6A80C52A}"/>
              </a:ext>
            </a:extLst>
          </p:cNvPr>
          <p:cNvSpPr txBox="1"/>
          <p:nvPr/>
        </p:nvSpPr>
        <p:spPr>
          <a:xfrm>
            <a:off x="1072444" y="333277"/>
            <a:ext cx="62653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того, чтобы гарантировать каждому ребенку надлежащие условия ухода и воспитания, а также обеспечения личной безопасности во время пребывания в дошкольных образовательных учреждениях, были разработаны универсальные правила, обязательные к соблюдению каждым детским садом.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4FE4AEA-DACD-4F79-8ABA-CB4033074AF8}"/>
              </a:ext>
            </a:extLst>
          </p:cNvPr>
          <p:cNvSpPr txBox="1"/>
          <p:nvPr/>
        </p:nvSpPr>
        <p:spPr>
          <a:xfrm>
            <a:off x="1072444" y="2778234"/>
            <a:ext cx="61411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Санитарные правила и нормы, или СанПиНы, - это стандарты, которые обеспечивают санитарно-эпидемиологическое благополучие людей. Они направлены на сохранение и укрепление здоровья человека и улучшение качества жизни.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31E61E9-561D-429E-BD06-7B06D31A0282}"/>
              </a:ext>
            </a:extLst>
          </p:cNvPr>
          <p:cNvSpPr txBox="1"/>
          <p:nvPr/>
        </p:nvSpPr>
        <p:spPr>
          <a:xfrm>
            <a:off x="7337777" y="374139"/>
            <a:ext cx="2594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чего нужны СанПиНы?</a:t>
            </a:r>
          </a:p>
        </p:txBody>
      </p:sp>
      <p:sp>
        <p:nvSpPr>
          <p:cNvPr id="12" name="Двойная волна 11">
            <a:extLst>
              <a:ext uri="{FF2B5EF4-FFF2-40B4-BE49-F238E27FC236}">
                <a16:creationId xmlns:a16="http://schemas.microsoft.com/office/drawing/2014/main" xmlns="" id="{E4C84F60-032C-4A40-8433-AA25F2D8D55C}"/>
              </a:ext>
            </a:extLst>
          </p:cNvPr>
          <p:cNvSpPr/>
          <p:nvPr/>
        </p:nvSpPr>
        <p:spPr>
          <a:xfrm>
            <a:off x="7397507" y="1429825"/>
            <a:ext cx="2534785" cy="5422528"/>
          </a:xfrm>
          <a:prstGeom prst="doubleWave">
            <a:avLst/>
          </a:prstGeom>
          <a:solidFill>
            <a:srgbClr val="3C3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4F76365-272F-4A8B-A729-B5531432D517}"/>
              </a:ext>
            </a:extLst>
          </p:cNvPr>
          <p:cNvSpPr txBox="1"/>
          <p:nvPr/>
        </p:nvSpPr>
        <p:spPr>
          <a:xfrm>
            <a:off x="7363570" y="2136338"/>
            <a:ext cx="253478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СанПиНов много и касаются они самых разных сфер деятельности человека: его проживания, труда, быта, отдыха, обучения и, конечно, продовольствия.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7E8F395-BB4B-4F0A-A75C-D0683FD8A1D6}"/>
              </a:ext>
            </a:extLst>
          </p:cNvPr>
          <p:cNvSpPr txBox="1"/>
          <p:nvPr/>
        </p:nvSpPr>
        <p:spPr>
          <a:xfrm>
            <a:off x="3410939" y="5006533"/>
            <a:ext cx="40616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за соблюдением СанПиНов осуществляет Федеральная служба по защите прав потребителей и благополучия человека (Роспотребнадзор).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3A90910-5BCD-489B-BBC5-8188B1126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6193" y1="21760" x2="44906" y2="20960"/>
                        <a14:foregroundMark x1="44906" y1="20960" x2="49866" y2="30080"/>
                        <a14:foregroundMark x1="49866" y1="30080" x2="74880" y2="36082"/>
                        <a14:foregroundMark x1="74801" y1="38701" x2="67158" y2="30560"/>
                        <a14:foregroundMark x1="58981" y1="32640" x2="52681" y2="36160"/>
                        <a14:foregroundMark x1="52681" y1="36160" x2="45979" y2="36960"/>
                        <a14:foregroundMark x1="48525" y1="24160" x2="42895" y2="17440"/>
                        <a14:foregroundMark x1="76139" y1="35680" x2="75871" y2="42240"/>
                        <a14:foregroundMark x1="76273" y1="35360" x2="76542" y2="40640"/>
                        <a14:backgroundMark x1="76976" y1="42304" x2="76944" y2="43360"/>
                        <a14:backgroundMark x1="77212" y1="34400" x2="77185" y2="35294"/>
                        <a14:backgroundMark x1="76944" y1="43360" x2="76944" y2="43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0445">
            <a:off x="7047918" y="4386659"/>
            <a:ext cx="3166088" cy="265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17EE1A5-A2FC-4D64-95D8-0CD15D908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67333" l="10000" r="90000">
                        <a14:foregroundMark x1="43486" y1="64475" x2="46667" y2="65111"/>
                        <a14:foregroundMark x1="41111" y1="64000" x2="43466" y2="64471"/>
                        <a14:foregroundMark x1="54047" y1="67388" x2="55444" y2="67444"/>
                        <a14:foregroundMark x1="41667" y1="66889" x2="54039" y2="67387"/>
                        <a14:foregroundMark x1="50667" y1="7667" x2="50111" y2="5667"/>
                        <a14:backgroundMark x1="46889" y1="65222" x2="48667" y2="62778"/>
                        <a14:backgroundMark x1="53444" y1="65556" x2="53111" y2="62222"/>
                        <a14:backgroundMark x1="57222" y1="61667" x2="56000" y2="61111"/>
                        <a14:backgroundMark x1="44222" y1="62667" x2="46222" y2="6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789"/>
          <a:stretch/>
        </p:blipFill>
        <p:spPr bwMode="auto">
          <a:xfrm>
            <a:off x="-268940" y="3766428"/>
            <a:ext cx="4103043" cy="30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3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 animBg="1"/>
      <p:bldP spid="6" grpId="0"/>
      <p:bldP spid="8" grpId="0"/>
      <p:bldP spid="10" grpId="0"/>
      <p:bldP spid="12" grpId="0" animBg="1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адержка 3">
            <a:extLst>
              <a:ext uri="{FF2B5EF4-FFF2-40B4-BE49-F238E27FC236}">
                <a16:creationId xmlns:a16="http://schemas.microsoft.com/office/drawing/2014/main" xmlns="" id="{F936654B-CE1D-48C5-B438-8B5C9361A8F7}"/>
              </a:ext>
            </a:extLst>
          </p:cNvPr>
          <p:cNvSpPr/>
          <p:nvPr/>
        </p:nvSpPr>
        <p:spPr>
          <a:xfrm rot="16200000">
            <a:off x="4505775" y="-2934686"/>
            <a:ext cx="1129740" cy="7219786"/>
          </a:xfrm>
          <a:prstGeom prst="flowChartDelay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>
            <a:extLst>
              <a:ext uri="{FF2B5EF4-FFF2-40B4-BE49-F238E27FC236}">
                <a16:creationId xmlns:a16="http://schemas.microsoft.com/office/drawing/2014/main" xmlns="" id="{C95E098A-0855-478C-BA23-83B97B9B92E0}"/>
              </a:ext>
            </a:extLst>
          </p:cNvPr>
          <p:cNvSpPr/>
          <p:nvPr/>
        </p:nvSpPr>
        <p:spPr>
          <a:xfrm>
            <a:off x="1092587" y="1240078"/>
            <a:ext cx="7720826" cy="3970749"/>
          </a:xfrm>
          <a:prstGeom prst="cloud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4ECB645-F082-4B63-8EAF-DE7F3EE1BCDF}"/>
              </a:ext>
            </a:extLst>
          </p:cNvPr>
          <p:cNvSpPr txBox="1"/>
          <p:nvPr/>
        </p:nvSpPr>
        <p:spPr>
          <a:xfrm>
            <a:off x="2593623" y="490541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такое СанПиН в детском саду?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B6EADA0-D943-4749-A216-A31BEFC919DF}"/>
              </a:ext>
            </a:extLst>
          </p:cNvPr>
          <p:cNvSpPr txBox="1"/>
          <p:nvPr/>
        </p:nvSpPr>
        <p:spPr>
          <a:xfrm>
            <a:off x="1777651" y="1887523"/>
            <a:ext cx="61753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свод специальных правил и требований, обязательных к соблюдению всеми категориями сотрудников ДОУ. Следование ему способствует здоровой гигиенической обстановке в детских садах, регламентирует различные сферы жизни, связанные со здоровьем, обеспечивает чистоту и порядок, снижает риск инфекций, гарантирует дошкольникам пребывание в максимально комфортных и безопасных условиях. 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xmlns="" id="{1DF59F07-D530-4EED-9EC7-C0FFBE73D0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E735C14A-382D-469D-9AB9-92E4B5A566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974" y="4195847"/>
            <a:ext cx="5018686" cy="2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1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задержка 9">
            <a:extLst>
              <a:ext uri="{FF2B5EF4-FFF2-40B4-BE49-F238E27FC236}">
                <a16:creationId xmlns:a16="http://schemas.microsoft.com/office/drawing/2014/main" xmlns="" id="{9391497C-D46E-4838-B451-DC0588B4F6BF}"/>
              </a:ext>
            </a:extLst>
          </p:cNvPr>
          <p:cNvSpPr/>
          <p:nvPr/>
        </p:nvSpPr>
        <p:spPr>
          <a:xfrm rot="16200000">
            <a:off x="4680488" y="-3109399"/>
            <a:ext cx="780314" cy="7219786"/>
          </a:xfrm>
          <a:prstGeom prst="flowChartDelay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лако 11">
            <a:extLst>
              <a:ext uri="{FF2B5EF4-FFF2-40B4-BE49-F238E27FC236}">
                <a16:creationId xmlns:a16="http://schemas.microsoft.com/office/drawing/2014/main" xmlns="" id="{98469F07-47FE-43B4-8AD3-43497952B963}"/>
              </a:ext>
            </a:extLst>
          </p:cNvPr>
          <p:cNvSpPr/>
          <p:nvPr/>
        </p:nvSpPr>
        <p:spPr>
          <a:xfrm>
            <a:off x="1239922" y="890651"/>
            <a:ext cx="5248715" cy="2339328"/>
          </a:xfrm>
          <a:prstGeom prst="cloud">
            <a:avLst/>
          </a:prstGeom>
          <a:solidFill>
            <a:srgbClr val="D9D899"/>
          </a:solidFill>
          <a:ln>
            <a:solidFill>
              <a:srgbClr val="2C2D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лако 12">
            <a:extLst>
              <a:ext uri="{FF2B5EF4-FFF2-40B4-BE49-F238E27FC236}">
                <a16:creationId xmlns:a16="http://schemas.microsoft.com/office/drawing/2014/main" xmlns="" id="{DA1F88C2-A04E-4641-AAE3-57C0CBA9E5B6}"/>
              </a:ext>
            </a:extLst>
          </p:cNvPr>
          <p:cNvSpPr/>
          <p:nvPr/>
        </p:nvSpPr>
        <p:spPr>
          <a:xfrm>
            <a:off x="3458946" y="2480153"/>
            <a:ext cx="5506713" cy="2818357"/>
          </a:xfrm>
          <a:prstGeom prst="cloud">
            <a:avLst/>
          </a:prstGeom>
          <a:solidFill>
            <a:srgbClr val="D9D899"/>
          </a:solidFill>
          <a:ln>
            <a:solidFill>
              <a:srgbClr val="2C2D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лако 13">
            <a:extLst>
              <a:ext uri="{FF2B5EF4-FFF2-40B4-BE49-F238E27FC236}">
                <a16:creationId xmlns:a16="http://schemas.microsoft.com/office/drawing/2014/main" xmlns="" id="{3F48A7D3-C27D-4838-A9C0-2FA244DCFC95}"/>
              </a:ext>
            </a:extLst>
          </p:cNvPr>
          <p:cNvSpPr/>
          <p:nvPr/>
        </p:nvSpPr>
        <p:spPr>
          <a:xfrm rot="11186831">
            <a:off x="1142239" y="4288361"/>
            <a:ext cx="5248715" cy="2593260"/>
          </a:xfrm>
          <a:prstGeom prst="cloud">
            <a:avLst/>
          </a:prstGeom>
          <a:solidFill>
            <a:srgbClr val="D9D899"/>
          </a:solidFill>
          <a:ln>
            <a:solidFill>
              <a:srgbClr val="2C2D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4DAFA12-9B9C-4C75-8972-764D57B38CFE}"/>
              </a:ext>
            </a:extLst>
          </p:cNvPr>
          <p:cNvSpPr txBox="1"/>
          <p:nvPr/>
        </p:nvSpPr>
        <p:spPr>
          <a:xfrm>
            <a:off x="1624263" y="329624"/>
            <a:ext cx="6892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настоящее время действуют 3 СанПиНа:</a:t>
            </a:r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xmlns="" id="{9816BF17-E899-4E93-AE1B-D30F02C39855}"/>
              </a:ext>
            </a:extLst>
          </p:cNvPr>
          <p:cNvSpPr/>
          <p:nvPr/>
        </p:nvSpPr>
        <p:spPr>
          <a:xfrm>
            <a:off x="1508143" y="2060315"/>
            <a:ext cx="623479" cy="526092"/>
          </a:xfrm>
          <a:prstGeom prst="cloud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>
            <a:extLst>
              <a:ext uri="{FF2B5EF4-FFF2-40B4-BE49-F238E27FC236}">
                <a16:creationId xmlns:a16="http://schemas.microsoft.com/office/drawing/2014/main" xmlns="" id="{C950C6DF-8A62-4E85-BE7B-997A3E6324C1}"/>
              </a:ext>
            </a:extLst>
          </p:cNvPr>
          <p:cNvSpPr/>
          <p:nvPr/>
        </p:nvSpPr>
        <p:spPr>
          <a:xfrm>
            <a:off x="5280565" y="2035497"/>
            <a:ext cx="623479" cy="526092"/>
          </a:xfrm>
          <a:prstGeom prst="cloud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лако 17">
            <a:extLst>
              <a:ext uri="{FF2B5EF4-FFF2-40B4-BE49-F238E27FC236}">
                <a16:creationId xmlns:a16="http://schemas.microsoft.com/office/drawing/2014/main" xmlns="" id="{10A73371-F5DF-48F6-9369-ABF7088E8FE2}"/>
              </a:ext>
            </a:extLst>
          </p:cNvPr>
          <p:cNvSpPr/>
          <p:nvPr/>
        </p:nvSpPr>
        <p:spPr>
          <a:xfrm>
            <a:off x="1790176" y="4976042"/>
            <a:ext cx="623479" cy="526092"/>
          </a:xfrm>
          <a:prstGeom prst="cloud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лако 18">
            <a:extLst>
              <a:ext uri="{FF2B5EF4-FFF2-40B4-BE49-F238E27FC236}">
                <a16:creationId xmlns:a16="http://schemas.microsoft.com/office/drawing/2014/main" xmlns="" id="{DE9D2967-B5C2-415E-AABF-D754C1CD83EB}"/>
              </a:ext>
            </a:extLst>
          </p:cNvPr>
          <p:cNvSpPr/>
          <p:nvPr/>
        </p:nvSpPr>
        <p:spPr>
          <a:xfrm>
            <a:off x="7772551" y="3889331"/>
            <a:ext cx="623479" cy="526092"/>
          </a:xfrm>
          <a:prstGeom prst="cloud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F7C6A3-3512-4254-8BA1-5B7BA9249FAF}"/>
              </a:ext>
            </a:extLst>
          </p:cNvPr>
          <p:cNvSpPr txBox="1"/>
          <p:nvPr/>
        </p:nvSpPr>
        <p:spPr>
          <a:xfrm>
            <a:off x="1387258" y="1227922"/>
            <a:ext cx="49540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 2.4.3648-20 «Санитарно-эпидемиологические требования к организациям воспитания и обучения, отдыха и оздоровления детей и молодежи" от 28 сентября 2020 года № 28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1DD8B73-50E5-49E2-B0B3-C38D2699B58B}"/>
              </a:ext>
            </a:extLst>
          </p:cNvPr>
          <p:cNvSpPr txBox="1"/>
          <p:nvPr/>
        </p:nvSpPr>
        <p:spPr>
          <a:xfrm>
            <a:off x="3864280" y="2944019"/>
            <a:ext cx="49540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СанПиН 1.2.3685-21 «Гигиенические нормативы и требования к обеспечению безопасности и (или) безвредности для человека факторов среды обитания" от 28 января 2021 года № 2 с изменениями на 30 декабря 2022 года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E711F55-B855-4CA5-B4D8-C4008B53B983}"/>
              </a:ext>
            </a:extLst>
          </p:cNvPr>
          <p:cNvSpPr txBox="1"/>
          <p:nvPr/>
        </p:nvSpPr>
        <p:spPr>
          <a:xfrm>
            <a:off x="1299575" y="4998256"/>
            <a:ext cx="49540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СанПиН 3.3686-21 "Санитарно-эпидемиологические требования по профилактике инфекционных болезней" от 28 января 2021 года № 4, с изменениями на 25 мая 2022 года</a:t>
            </a:r>
          </a:p>
        </p:txBody>
      </p:sp>
    </p:spTree>
    <p:extLst>
      <p:ext uri="{BB962C8B-B14F-4D97-AF65-F5344CB8AC3E}">
        <p14:creationId xmlns:p14="http://schemas.microsoft.com/office/powerpoint/2010/main" val="422078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1" grpId="0"/>
      <p:bldP spid="5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лако 11">
            <a:extLst>
              <a:ext uri="{FF2B5EF4-FFF2-40B4-BE49-F238E27FC236}">
                <a16:creationId xmlns:a16="http://schemas.microsoft.com/office/drawing/2014/main" xmlns="" id="{6E5FFBC6-23FA-47EA-96F9-5D5DA2F45AA9}"/>
              </a:ext>
            </a:extLst>
          </p:cNvPr>
          <p:cNvSpPr/>
          <p:nvPr/>
        </p:nvSpPr>
        <p:spPr>
          <a:xfrm>
            <a:off x="1303804" y="2868460"/>
            <a:ext cx="8351622" cy="2542288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лако 12">
            <a:extLst>
              <a:ext uri="{FF2B5EF4-FFF2-40B4-BE49-F238E27FC236}">
                <a16:creationId xmlns:a16="http://schemas.microsoft.com/office/drawing/2014/main" xmlns="" id="{914924A3-0C47-4C46-A1CC-418BC38B6259}"/>
              </a:ext>
            </a:extLst>
          </p:cNvPr>
          <p:cNvSpPr/>
          <p:nvPr/>
        </p:nvSpPr>
        <p:spPr>
          <a:xfrm>
            <a:off x="72496" y="4520802"/>
            <a:ext cx="9761010" cy="233993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371A68-25BF-498C-B8AE-8EB6993EC255}"/>
              </a:ext>
            </a:extLst>
          </p:cNvPr>
          <p:cNvSpPr txBox="1"/>
          <p:nvPr/>
        </p:nvSpPr>
        <p:spPr>
          <a:xfrm>
            <a:off x="1436638" y="636923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 к территории садика: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010B48-1F89-4B38-801C-E58C6227CD9A}"/>
              </a:ext>
            </a:extLst>
          </p:cNvPr>
          <p:cNvSpPr txBox="1"/>
          <p:nvPr/>
        </p:nvSpPr>
        <p:spPr>
          <a:xfrm>
            <a:off x="175363" y="1189657"/>
            <a:ext cx="973063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расположение в пределах жилого комплекса или спального района;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 промышленных предприятий поблизости;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 шума не должен превышать норму;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измерение загрязнения атмосферного воздуха;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 естественного освещения площадок для игр на свежем воздухе;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регионах на Крайнем Севере дополнительно требуется оснащение участка защитой от ветра и снега.</a:t>
            </a:r>
          </a:p>
        </p:txBody>
      </p:sp>
      <p:sp>
        <p:nvSpPr>
          <p:cNvPr id="14" name="Облако 13">
            <a:extLst>
              <a:ext uri="{FF2B5EF4-FFF2-40B4-BE49-F238E27FC236}">
                <a16:creationId xmlns:a16="http://schemas.microsoft.com/office/drawing/2014/main" xmlns="" id="{777E191A-C483-4797-B7B3-34107F4637BA}"/>
              </a:ext>
            </a:extLst>
          </p:cNvPr>
          <p:cNvSpPr/>
          <p:nvPr/>
        </p:nvSpPr>
        <p:spPr>
          <a:xfrm rot="1177814">
            <a:off x="7943389" y="4014801"/>
            <a:ext cx="785955" cy="510588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xmlns="" id="{0D449680-CA07-498E-A468-8E9826E12D33}"/>
              </a:ext>
            </a:extLst>
          </p:cNvPr>
          <p:cNvSpPr/>
          <p:nvPr/>
        </p:nvSpPr>
        <p:spPr>
          <a:xfrm rot="1177814">
            <a:off x="587757" y="5644893"/>
            <a:ext cx="785955" cy="510588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ко 15">
            <a:extLst>
              <a:ext uri="{FF2B5EF4-FFF2-40B4-BE49-F238E27FC236}">
                <a16:creationId xmlns:a16="http://schemas.microsoft.com/office/drawing/2014/main" xmlns="" id="{44E5B8F8-89CE-40AE-8C96-EA1901C784CB}"/>
              </a:ext>
            </a:extLst>
          </p:cNvPr>
          <p:cNvSpPr/>
          <p:nvPr/>
        </p:nvSpPr>
        <p:spPr>
          <a:xfrm rot="1177814">
            <a:off x="7677797" y="5680359"/>
            <a:ext cx="919736" cy="510588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46B26E-71AC-4E2A-A350-2F4979DBA3FB}"/>
              </a:ext>
            </a:extLst>
          </p:cNvPr>
          <p:cNvSpPr txBox="1"/>
          <p:nvPr/>
        </p:nvSpPr>
        <p:spPr>
          <a:xfrm>
            <a:off x="2195994" y="3132228"/>
            <a:ext cx="69268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правило, такие насаждения используются для разделения игровых площадок или размещаются по периметру дворика вдоль забора, наличие которого также обязательно.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Категорически запрещено высаживать на территории плодоносящие или ядовитые растения.</a:t>
            </a:r>
          </a:p>
        </p:txBody>
      </p:sp>
      <p:sp>
        <p:nvSpPr>
          <p:cNvPr id="17" name="Облако 16">
            <a:extLst>
              <a:ext uri="{FF2B5EF4-FFF2-40B4-BE49-F238E27FC236}">
                <a16:creationId xmlns:a16="http://schemas.microsoft.com/office/drawing/2014/main" xmlns="" id="{88573014-C8B2-4FB9-B6CD-70B0D7794876}"/>
              </a:ext>
            </a:extLst>
          </p:cNvPr>
          <p:cNvSpPr/>
          <p:nvPr/>
        </p:nvSpPr>
        <p:spPr>
          <a:xfrm rot="1177814">
            <a:off x="8774268" y="5242905"/>
            <a:ext cx="785955" cy="510588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6FA3E9-616A-4F56-99FF-EE0DA3A70EF3}"/>
              </a:ext>
            </a:extLst>
          </p:cNvPr>
          <p:cNvSpPr txBox="1"/>
          <p:nvPr/>
        </p:nvSpPr>
        <p:spPr>
          <a:xfrm>
            <a:off x="770379" y="5049315"/>
            <a:ext cx="8852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 из самых важных условий проектирования двора детского садика по СанПиН 2023 года – это достаточное количество зеленых насаждений. Так, минимально допустимый уровень деревьев и кустарников на территории составляет пятую часть от всей площади участка, что не задействована под застройку. </a:t>
            </a:r>
          </a:p>
        </p:txBody>
      </p:sp>
    </p:spTree>
    <p:extLst>
      <p:ext uri="{BB962C8B-B14F-4D97-AF65-F5344CB8AC3E}">
        <p14:creationId xmlns:p14="http://schemas.microsoft.com/office/powerpoint/2010/main" val="271355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5" grpId="0"/>
      <p:bldP spid="1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4157066-0660-4247-AD17-BC6D75411384}"/>
              </a:ext>
            </a:extLst>
          </p:cNvPr>
          <p:cNvSpPr txBox="1"/>
          <p:nvPr/>
        </p:nvSpPr>
        <p:spPr>
          <a:xfrm>
            <a:off x="1036006" y="20401"/>
            <a:ext cx="8170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 того, в 2023 году по СанПиН существуют отдельные требования к оформлению игровых площадок детских садов. К основным из них относятся: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9AE1A1-136B-41A8-808A-A4EB21FC26A9}"/>
              </a:ext>
            </a:extLst>
          </p:cNvPr>
          <p:cNvSpPr txBox="1"/>
          <p:nvPr/>
        </p:nvSpPr>
        <p:spPr>
          <a:xfrm>
            <a:off x="198850" y="666732"/>
            <a:ext cx="97071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обязательное наличие физкультурных секций для занятий спортом;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 минимальной площади, которая рассчитывается исходя из минимальных 7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 одного малыша группы;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покрытие таких зон должно быть травянистым;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 наличие навесов для защиты малышей от осадков и солнца;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 оборудовать дополнительную зону для хранения детских колясок, санок, лыж и другого транспорта с защитой от дождя и снега;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зимний период необходима уборка снега на участках;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летом при жаркой погоде должен осуществляться, полив растительности минимум дважды в сутки;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санитарная уборка участка проводится утром и вечером (до прихода и после ухода воспитанников соответственно). </a:t>
            </a:r>
          </a:p>
        </p:txBody>
      </p:sp>
      <p:sp>
        <p:nvSpPr>
          <p:cNvPr id="8" name="Облако 7">
            <a:extLst>
              <a:ext uri="{FF2B5EF4-FFF2-40B4-BE49-F238E27FC236}">
                <a16:creationId xmlns:a16="http://schemas.microsoft.com/office/drawing/2014/main" xmlns="" id="{1380E4FC-E6DF-49B7-A7F8-4CEEF06E844E}"/>
              </a:ext>
            </a:extLst>
          </p:cNvPr>
          <p:cNvSpPr/>
          <p:nvPr/>
        </p:nvSpPr>
        <p:spPr>
          <a:xfrm>
            <a:off x="1475409" y="3830228"/>
            <a:ext cx="8430591" cy="3027772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лако 10">
            <a:extLst>
              <a:ext uri="{FF2B5EF4-FFF2-40B4-BE49-F238E27FC236}">
                <a16:creationId xmlns:a16="http://schemas.microsoft.com/office/drawing/2014/main" xmlns="" id="{BCE53A92-3C54-43BC-90AC-7C581F0DF9AD}"/>
              </a:ext>
            </a:extLst>
          </p:cNvPr>
          <p:cNvSpPr/>
          <p:nvPr/>
        </p:nvSpPr>
        <p:spPr>
          <a:xfrm rot="1177814">
            <a:off x="7777560" y="5222688"/>
            <a:ext cx="1088817" cy="713052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9BA4218-08D6-4C61-AB87-463FDDAB4DDA}"/>
              </a:ext>
            </a:extLst>
          </p:cNvPr>
          <p:cNvSpPr txBox="1"/>
          <p:nvPr/>
        </p:nvSpPr>
        <p:spPr>
          <a:xfrm>
            <a:off x="2377570" y="4605450"/>
            <a:ext cx="6626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2023 году были внесены правки в СанПиН для детских садов касательно используемой мебели. Теперь у каждого малыша должен быть личный набор основных мебельных принадлежностей. И не желательно использование двухъярусных кроватей. </a:t>
            </a:r>
          </a:p>
        </p:txBody>
      </p:sp>
    </p:spTree>
    <p:extLst>
      <p:ext uri="{BB962C8B-B14F-4D97-AF65-F5344CB8AC3E}">
        <p14:creationId xmlns:p14="http://schemas.microsoft.com/office/powerpoint/2010/main" val="405779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Двойная волна 10">
            <a:extLst>
              <a:ext uri="{FF2B5EF4-FFF2-40B4-BE49-F238E27FC236}">
                <a16:creationId xmlns:a16="http://schemas.microsoft.com/office/drawing/2014/main" xmlns="" id="{AD703AE7-9358-46D5-B5F0-85E1CB2CAEB4}"/>
              </a:ext>
            </a:extLst>
          </p:cNvPr>
          <p:cNvSpPr/>
          <p:nvPr/>
        </p:nvSpPr>
        <p:spPr>
          <a:xfrm flipH="1">
            <a:off x="3958224" y="1843123"/>
            <a:ext cx="5947775" cy="4974000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264CCBD-CBE2-43B4-BA66-97F6208A21F1}"/>
              </a:ext>
            </a:extLst>
          </p:cNvPr>
          <p:cNvSpPr txBox="1"/>
          <p:nvPr/>
        </p:nvSpPr>
        <p:spPr>
          <a:xfrm>
            <a:off x="2475978" y="0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Температурный режим.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7DFF53C-7C55-4037-8CE0-49145EC53277}"/>
              </a:ext>
            </a:extLst>
          </p:cNvPr>
          <p:cNvSpPr txBox="1"/>
          <p:nvPr/>
        </p:nvSpPr>
        <p:spPr>
          <a:xfrm>
            <a:off x="688932" y="690729"/>
            <a:ext cx="8502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 соблюдения температурного режима, обязательно контролировать влажность воздуха и проветривание помещений. И проводится процедура согласно таким нормам:</a:t>
            </a:r>
          </a:p>
        </p:txBody>
      </p:sp>
      <p:sp>
        <p:nvSpPr>
          <p:cNvPr id="7" name="Двойная волна 6">
            <a:extLst>
              <a:ext uri="{FF2B5EF4-FFF2-40B4-BE49-F238E27FC236}">
                <a16:creationId xmlns:a16="http://schemas.microsoft.com/office/drawing/2014/main" xmlns="" id="{12DEC7FD-1689-4DBA-AAEE-821AE366A2A4}"/>
              </a:ext>
            </a:extLst>
          </p:cNvPr>
          <p:cNvSpPr/>
          <p:nvPr/>
        </p:nvSpPr>
        <p:spPr>
          <a:xfrm>
            <a:off x="0" y="2262063"/>
            <a:ext cx="3958225" cy="4110334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3BEEDE-04E0-4A14-9A86-2A9E7FE65D3B}"/>
              </a:ext>
            </a:extLst>
          </p:cNvPr>
          <p:cNvSpPr txBox="1"/>
          <p:nvPr/>
        </p:nvSpPr>
        <p:spPr>
          <a:xfrm>
            <a:off x="107071" y="3093060"/>
            <a:ext cx="385115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минимум два раза в день по максимум 30 минут с формированием сквозняка, но при отсутствии детей;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заканчивается за полчаса до прихода воспитанников;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одностороннее в присутствии малышей и только в жаркую, сухую погоду.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333E516-224E-4E7C-A61A-374896371BB7}"/>
              </a:ext>
            </a:extLst>
          </p:cNvPr>
          <p:cNvSpPr txBox="1"/>
          <p:nvPr/>
        </p:nvSpPr>
        <p:spPr>
          <a:xfrm>
            <a:off x="4032937" y="2609070"/>
            <a:ext cx="58723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Влажность воздуха в комнатах детского сада по СанПиН в 2023 году не должна подниматься выше 60% и не может быть ниже 40%. </a:t>
            </a: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касается температуры, то допускаются такие граничные показатели: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игровая в пределах 21-24, самая оптимальная – 24 градуса;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спальная варьируется в рамках 18-22, но лучше всего – 22. </a:t>
            </a:r>
          </a:p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Допускается небольшое отклонение от фиксированных нормативов, но только в сторону уменьшения показателей. </a:t>
            </a:r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Превышение максимально допустимых цифр – строго запрещено. </a:t>
            </a:r>
          </a:p>
        </p:txBody>
      </p:sp>
    </p:spTree>
    <p:extLst>
      <p:ext uri="{BB962C8B-B14F-4D97-AF65-F5344CB8AC3E}">
        <p14:creationId xmlns:p14="http://schemas.microsoft.com/office/powerpoint/2010/main" val="373849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6" grpId="0"/>
      <p:bldP spid="7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Двойная волна 10">
            <a:extLst>
              <a:ext uri="{FF2B5EF4-FFF2-40B4-BE49-F238E27FC236}">
                <a16:creationId xmlns:a16="http://schemas.microsoft.com/office/drawing/2014/main" xmlns="" id="{E5FB0969-A992-43CD-BFB1-F880E0D8149E}"/>
              </a:ext>
            </a:extLst>
          </p:cNvPr>
          <p:cNvSpPr/>
          <p:nvPr/>
        </p:nvSpPr>
        <p:spPr>
          <a:xfrm rot="10800000" flipH="1">
            <a:off x="3519814" y="1843122"/>
            <a:ext cx="6386184" cy="4313761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0903857-6F30-4E9B-8357-17D2E83CEEFA}"/>
              </a:ext>
            </a:extLst>
          </p:cNvPr>
          <p:cNvSpPr txBox="1"/>
          <p:nvPr/>
        </p:nvSpPr>
        <p:spPr>
          <a:xfrm>
            <a:off x="613775" y="0"/>
            <a:ext cx="8678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Список моющих и дезинфицирующих средств.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C426B6-0A6B-4F0D-BC7A-5688135E2CA3}"/>
              </a:ext>
            </a:extLst>
          </p:cNvPr>
          <p:cNvSpPr txBox="1"/>
          <p:nvPr/>
        </p:nvSpPr>
        <p:spPr>
          <a:xfrm>
            <a:off x="613775" y="701116"/>
            <a:ext cx="86805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качестве моющего средства используется мыльно-содовый раствор, если необходимо дополнительно обеспечить дезинфекцию. </a:t>
            </a:r>
            <a:r>
              <a:rPr lang="ru-RU" b="1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Допускается использование моющих средств, но только таковых, что не несут вред для здоровья.</a:t>
            </a:r>
          </a:p>
        </p:txBody>
      </p:sp>
      <p:sp>
        <p:nvSpPr>
          <p:cNvPr id="8" name="Двойная волна 7">
            <a:extLst>
              <a:ext uri="{FF2B5EF4-FFF2-40B4-BE49-F238E27FC236}">
                <a16:creationId xmlns:a16="http://schemas.microsoft.com/office/drawing/2014/main" xmlns="" id="{6975B257-BE9E-407C-9C0A-2E7C57D45567}"/>
              </a:ext>
            </a:extLst>
          </p:cNvPr>
          <p:cNvSpPr/>
          <p:nvPr/>
        </p:nvSpPr>
        <p:spPr>
          <a:xfrm>
            <a:off x="0" y="2199433"/>
            <a:ext cx="3670126" cy="4110334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868332B-B707-40FE-8023-842C94B8B679}"/>
              </a:ext>
            </a:extLst>
          </p:cNvPr>
          <p:cNvSpPr txBox="1"/>
          <p:nvPr/>
        </p:nvSpPr>
        <p:spPr>
          <a:xfrm>
            <a:off x="137787" y="2839902"/>
            <a:ext cx="35323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Чаще всего, для уборки и стирки игрушек используется детское мыло. Оно применяется: </a:t>
            </a:r>
          </a:p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для мытья полов; </a:t>
            </a:r>
          </a:p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при очистке дверных ручек, столов и стульчиков; </a:t>
            </a:r>
          </a:p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во время мытья окон; </a:t>
            </a:r>
          </a:p>
          <a:p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в случаях стирки белья и игрушек.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1A135DC-9224-4EFF-B144-3363257989C6}"/>
              </a:ext>
            </a:extLst>
          </p:cNvPr>
          <p:cNvSpPr txBox="1"/>
          <p:nvPr/>
        </p:nvSpPr>
        <p:spPr>
          <a:xfrm>
            <a:off x="3945700" y="2978401"/>
            <a:ext cx="59603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используются воздушные и моющие пылесосы для очистки ковровых покрытий, матрасов и подушек.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дезинфекции помещений применяются бактерицидные лампы.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дополнительным уровнем защиты является проглаживание горячим утюгом.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b="1" dirty="0">
              <a:solidFill>
                <a:srgbClr val="2C2D1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b="1" dirty="0">
              <a:solidFill>
                <a:srgbClr val="2C2D1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5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7" grpId="0"/>
      <p:bldP spid="8" grpId="0" animBg="1"/>
      <p:bldP spid="10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блако 22">
            <a:extLst>
              <a:ext uri="{FF2B5EF4-FFF2-40B4-BE49-F238E27FC236}">
                <a16:creationId xmlns:a16="http://schemas.microsoft.com/office/drawing/2014/main" xmlns="" id="{5E9F8984-5155-491C-ABA3-6F27BB4C1A0A}"/>
              </a:ext>
            </a:extLst>
          </p:cNvPr>
          <p:cNvSpPr/>
          <p:nvPr/>
        </p:nvSpPr>
        <p:spPr>
          <a:xfrm>
            <a:off x="162838" y="4634629"/>
            <a:ext cx="9471243" cy="222337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альтернативный процесс 4">
            <a:extLst>
              <a:ext uri="{FF2B5EF4-FFF2-40B4-BE49-F238E27FC236}">
                <a16:creationId xmlns:a16="http://schemas.microsoft.com/office/drawing/2014/main" xmlns="" id="{7C4134E7-7505-4064-A85C-4960061C6F3C}"/>
              </a:ext>
            </a:extLst>
          </p:cNvPr>
          <p:cNvSpPr/>
          <p:nvPr/>
        </p:nvSpPr>
        <p:spPr>
          <a:xfrm>
            <a:off x="162838" y="598118"/>
            <a:ext cx="4183693" cy="171919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CAF34C1-CF79-4281-B3E6-F3AE91DAA9D5}"/>
              </a:ext>
            </a:extLst>
          </p:cNvPr>
          <p:cNvSpPr txBox="1"/>
          <p:nvPr/>
        </p:nvSpPr>
        <p:spPr>
          <a:xfrm>
            <a:off x="2475978" y="0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3666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проводить прием детей.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BBCAC60-7BBA-4DA6-B6E1-52CEBE3FA639}"/>
              </a:ext>
            </a:extLst>
          </p:cNvPr>
          <p:cNvSpPr txBox="1"/>
          <p:nvPr/>
        </p:nvSpPr>
        <p:spPr>
          <a:xfrm>
            <a:off x="246346" y="778411"/>
            <a:ext cx="4016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у работника сада возникает подозрение на ненадлежащее состояние здоровья, ребенок в сад не допускается.</a:t>
            </a:r>
          </a:p>
        </p:txBody>
      </p:sp>
      <p:sp>
        <p:nvSpPr>
          <p:cNvPr id="10" name="Блок-схема: альтернативный процесс 9">
            <a:extLst>
              <a:ext uri="{FF2B5EF4-FFF2-40B4-BE49-F238E27FC236}">
                <a16:creationId xmlns:a16="http://schemas.microsoft.com/office/drawing/2014/main" xmlns="" id="{83F2F1E3-6A49-498C-AFC1-42C9BE7A9C97}"/>
              </a:ext>
            </a:extLst>
          </p:cNvPr>
          <p:cNvSpPr/>
          <p:nvPr/>
        </p:nvSpPr>
        <p:spPr>
          <a:xfrm>
            <a:off x="4481189" y="700123"/>
            <a:ext cx="5287025" cy="171919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C7EEC9B-A924-4671-AA1F-D8623EA888BE}"/>
              </a:ext>
            </a:extLst>
          </p:cNvPr>
          <p:cNvSpPr txBox="1"/>
          <p:nvPr/>
        </p:nvSpPr>
        <p:spPr>
          <a:xfrm>
            <a:off x="4513548" y="821057"/>
            <a:ext cx="52870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 должно быть достаточно, чтобы воспитатели успели до утренней зарядки осмотреть воспитанников, измерить им температуру и опросить родителей о состоянии здоровья детей (подп. 3.1.8 п. 3.1 СП 2.4.3648-20).</a:t>
            </a:r>
          </a:p>
        </p:txBody>
      </p:sp>
      <p:sp>
        <p:nvSpPr>
          <p:cNvPr id="13" name="Блок-схема: альтернативный процесс 12">
            <a:extLst>
              <a:ext uri="{FF2B5EF4-FFF2-40B4-BE49-F238E27FC236}">
                <a16:creationId xmlns:a16="http://schemas.microsoft.com/office/drawing/2014/main" xmlns="" id="{F539E991-7CBC-4E2A-9F40-8ABD54B5485B}"/>
              </a:ext>
            </a:extLst>
          </p:cNvPr>
          <p:cNvSpPr/>
          <p:nvPr/>
        </p:nvSpPr>
        <p:spPr>
          <a:xfrm>
            <a:off x="162838" y="2453768"/>
            <a:ext cx="4183693" cy="171919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D6A652C-68A1-4EE1-843D-77DE33031C3F}"/>
              </a:ext>
            </a:extLst>
          </p:cNvPr>
          <p:cNvSpPr txBox="1"/>
          <p:nvPr/>
        </p:nvSpPr>
        <p:spPr>
          <a:xfrm>
            <a:off x="162838" y="2713201"/>
            <a:ext cx="41836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Утренний прием обычно совмещают с необязательными режимными мероприятиями – играми и самостоятельной деятельностью детей.</a:t>
            </a:r>
          </a:p>
        </p:txBody>
      </p:sp>
      <p:sp>
        <p:nvSpPr>
          <p:cNvPr id="16" name="Блок-схема: альтернативный процесс 15">
            <a:extLst>
              <a:ext uri="{FF2B5EF4-FFF2-40B4-BE49-F238E27FC236}">
                <a16:creationId xmlns:a16="http://schemas.microsoft.com/office/drawing/2014/main" xmlns="" id="{31C809A4-59A8-4679-BCD7-CDA1DD38215D}"/>
              </a:ext>
            </a:extLst>
          </p:cNvPr>
          <p:cNvSpPr/>
          <p:nvPr/>
        </p:nvSpPr>
        <p:spPr>
          <a:xfrm>
            <a:off x="4513548" y="2634914"/>
            <a:ext cx="5229614" cy="147157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CA5189F-8264-4A86-8B9D-5E9C0E4CBC9E}"/>
              </a:ext>
            </a:extLst>
          </p:cNvPr>
          <p:cNvSpPr txBox="1"/>
          <p:nvPr/>
        </p:nvSpPr>
        <p:spPr>
          <a:xfrm>
            <a:off x="4680038" y="2909037"/>
            <a:ext cx="49540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новым санитарным правилам термометрия обязательно должна быть бесконтактной </a:t>
            </a:r>
          </a:p>
          <a:p>
            <a:pPr algn="just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(п. 3.1.8 СП 2.4.3648- 20).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89C8FF-A618-4352-AFA0-AD429F7E6A32}"/>
              </a:ext>
            </a:extLst>
          </p:cNvPr>
          <p:cNvSpPr txBox="1"/>
          <p:nvPr/>
        </p:nvSpPr>
        <p:spPr>
          <a:xfrm>
            <a:off x="2376814" y="4172963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3666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Утренняя зарядка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A73D335C-D255-4B7D-ADC7-6868674EE0CD}"/>
              </a:ext>
            </a:extLst>
          </p:cNvPr>
          <p:cNvSpPr/>
          <p:nvPr/>
        </p:nvSpPr>
        <p:spPr>
          <a:xfrm>
            <a:off x="7430022" y="5661683"/>
            <a:ext cx="962417" cy="7505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15E67AF-6404-4DFC-A590-AB1C70EA610A}"/>
              </a:ext>
            </a:extLst>
          </p:cNvPr>
          <p:cNvSpPr txBox="1"/>
          <p:nvPr/>
        </p:nvSpPr>
        <p:spPr>
          <a:xfrm>
            <a:off x="676406" y="5226350"/>
            <a:ext cx="83548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Зарядку, как правило, планируют после утреннего приема, но до первого завтрака – до 8:30. На нее выделяют не менее 10 минут в день для всех возрастных категорий (таблица 6.7 СанПиН 1.2.3685-21).</a:t>
            </a:r>
          </a:p>
        </p:txBody>
      </p:sp>
    </p:spTree>
    <p:extLst>
      <p:ext uri="{BB962C8B-B14F-4D97-AF65-F5344CB8AC3E}">
        <p14:creationId xmlns:p14="http://schemas.microsoft.com/office/powerpoint/2010/main" val="202151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 animBg="1"/>
      <p:bldP spid="7" grpId="0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xmlns="" id="{496CF97E-CBBE-477B-9512-B60F7D881B7B}"/>
              </a:ext>
            </a:extLst>
          </p:cNvPr>
          <p:cNvSpPr/>
          <p:nvPr/>
        </p:nvSpPr>
        <p:spPr>
          <a:xfrm>
            <a:off x="6776057" y="649539"/>
            <a:ext cx="3067833" cy="197447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альтернативный процесс 16">
            <a:extLst>
              <a:ext uri="{FF2B5EF4-FFF2-40B4-BE49-F238E27FC236}">
                <a16:creationId xmlns:a16="http://schemas.microsoft.com/office/drawing/2014/main" xmlns="" id="{91EF7FEA-FFD6-42CD-8718-C17E24FDA7D1}"/>
              </a:ext>
            </a:extLst>
          </p:cNvPr>
          <p:cNvSpPr/>
          <p:nvPr/>
        </p:nvSpPr>
        <p:spPr>
          <a:xfrm>
            <a:off x="6776056" y="2612948"/>
            <a:ext cx="3067833" cy="90147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альтернативный процесс 17">
            <a:extLst>
              <a:ext uri="{FF2B5EF4-FFF2-40B4-BE49-F238E27FC236}">
                <a16:creationId xmlns:a16="http://schemas.microsoft.com/office/drawing/2014/main" xmlns="" id="{A9B38CBD-C724-45B1-A551-A74179B191D3}"/>
              </a:ext>
            </a:extLst>
          </p:cNvPr>
          <p:cNvSpPr/>
          <p:nvPr/>
        </p:nvSpPr>
        <p:spPr>
          <a:xfrm>
            <a:off x="6776056" y="3519874"/>
            <a:ext cx="3067833" cy="152980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альтернативный процесс 18">
            <a:extLst>
              <a:ext uri="{FF2B5EF4-FFF2-40B4-BE49-F238E27FC236}">
                <a16:creationId xmlns:a16="http://schemas.microsoft.com/office/drawing/2014/main" xmlns="" id="{6E37D75C-6465-4805-A8B2-AD52ADDA035A}"/>
              </a:ext>
            </a:extLst>
          </p:cNvPr>
          <p:cNvSpPr/>
          <p:nvPr/>
        </p:nvSpPr>
        <p:spPr>
          <a:xfrm>
            <a:off x="6776056" y="5049676"/>
            <a:ext cx="3067833" cy="162344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EDBA59D-21DB-43E0-970C-1F4D9CA913CB}"/>
              </a:ext>
            </a:extLst>
          </p:cNvPr>
          <p:cNvSpPr txBox="1"/>
          <p:nvPr/>
        </p:nvSpPr>
        <p:spPr>
          <a:xfrm>
            <a:off x="6713951" y="661921"/>
            <a:ext cx="3192049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новым санитарным требованиям продолжительность утренней и вечерней прогулок суммарно должна быть не менее трех часов (табл. 6.7 СанПиН 1.2.3685-21).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5701067-DB90-4C4F-B7AE-45AAD8850DF6}"/>
              </a:ext>
            </a:extLst>
          </p:cNvPr>
          <p:cNvSpPr txBox="1"/>
          <p:nvPr/>
        </p:nvSpPr>
        <p:spPr>
          <a:xfrm>
            <a:off x="6713951" y="2591089"/>
            <a:ext cx="319204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утреннюю прогулку лучше отводить 2 часа, на вечернюю прогулку – 1 час.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9876429-0CEA-4E89-AE95-3994ADD43FEC}"/>
              </a:ext>
            </a:extLst>
          </p:cNvPr>
          <p:cNvSpPr txBox="1"/>
          <p:nvPr/>
        </p:nvSpPr>
        <p:spPr>
          <a:xfrm>
            <a:off x="6651840" y="3575029"/>
            <a:ext cx="3192049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 СанПиН разрешают сократить прогулку по времени, если температура на улице ниже 15 °С, а скорость ветра выше 7 м/с.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C739804-5431-4E3A-B6DB-0C1A3377E700}"/>
              </a:ext>
            </a:extLst>
          </p:cNvPr>
          <p:cNvSpPr txBox="1"/>
          <p:nvPr/>
        </p:nvSpPr>
        <p:spPr>
          <a:xfrm>
            <a:off x="6838164" y="5082313"/>
            <a:ext cx="294361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2C2D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Летом длительность прогулки можно увеличить (п. 183 СанПиН 1.2.3685-21). Например, предусмотреть не 3, а 4–5 часов в день.</a:t>
            </a:r>
          </a:p>
        </p:txBody>
      </p:sp>
      <p:sp>
        <p:nvSpPr>
          <p:cNvPr id="25" name="Облако 24">
            <a:extLst>
              <a:ext uri="{FF2B5EF4-FFF2-40B4-BE49-F238E27FC236}">
                <a16:creationId xmlns:a16="http://schemas.microsoft.com/office/drawing/2014/main" xmlns="" id="{B1DE7E79-DD33-4879-90D5-C33C51AF2C75}"/>
              </a:ext>
            </a:extLst>
          </p:cNvPr>
          <p:cNvSpPr/>
          <p:nvPr/>
        </p:nvSpPr>
        <p:spPr>
          <a:xfrm>
            <a:off x="134873" y="2305611"/>
            <a:ext cx="6516966" cy="455238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лако 23">
            <a:extLst>
              <a:ext uri="{FF2B5EF4-FFF2-40B4-BE49-F238E27FC236}">
                <a16:creationId xmlns:a16="http://schemas.microsoft.com/office/drawing/2014/main" xmlns="" id="{C6EB5BBD-E28F-4493-99F9-80A83D04C479}"/>
              </a:ext>
            </a:extLst>
          </p:cNvPr>
          <p:cNvSpPr/>
          <p:nvPr/>
        </p:nvSpPr>
        <p:spPr>
          <a:xfrm>
            <a:off x="138956" y="11866"/>
            <a:ext cx="6512883" cy="2358356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035F61-2814-4EB7-A701-B7AB4D5F765B}"/>
              </a:ext>
            </a:extLst>
          </p:cNvPr>
          <p:cNvSpPr txBox="1"/>
          <p:nvPr/>
        </p:nvSpPr>
        <p:spPr>
          <a:xfrm>
            <a:off x="5909154" y="0"/>
            <a:ext cx="495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3666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Прогулка.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2AA0EE69-9A00-45AD-942B-78A9131AD252}"/>
              </a:ext>
            </a:extLst>
          </p:cNvPr>
          <p:cNvSpPr/>
          <p:nvPr/>
        </p:nvSpPr>
        <p:spPr>
          <a:xfrm>
            <a:off x="4953000" y="906479"/>
            <a:ext cx="962417" cy="7505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047C99B0-CC94-4248-8AB4-F37151F71C39}"/>
              </a:ext>
            </a:extLst>
          </p:cNvPr>
          <p:cNvSpPr/>
          <p:nvPr/>
        </p:nvSpPr>
        <p:spPr>
          <a:xfrm>
            <a:off x="5032773" y="4379495"/>
            <a:ext cx="962417" cy="107807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8BE39C4-AC21-455D-A50D-FF678D0CF42D}"/>
              </a:ext>
            </a:extLst>
          </p:cNvPr>
          <p:cNvSpPr txBox="1"/>
          <p:nvPr/>
        </p:nvSpPr>
        <p:spPr>
          <a:xfrm>
            <a:off x="763846" y="558574"/>
            <a:ext cx="52036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Если в режиме дня группы предусмотрено плавание детей в бассейне, планируйте прогулку не менее чем через 50 минут после него (п. 5.6 МР 2.4.0242-21, п. 5.6 MP 2.4.0259-21).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A5229B9-56C7-423F-B2C3-BFB6F6C7EEFF}"/>
              </a:ext>
            </a:extLst>
          </p:cNvPr>
          <p:cNvSpPr txBox="1"/>
          <p:nvPr/>
        </p:nvSpPr>
        <p:spPr>
          <a:xfrm>
            <a:off x="791522" y="3197181"/>
            <a:ext cx="520366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В режимах дня детей 1,5–2, 2–3 и 3–7 лет во время прогулки вклинили второй завтрак. Если его нет в детском саду, то просто уберите строку из режима дня, а требования к прогулке не меняйте. При наличии второго завтрака между первым и вторым приемами пищи лучше запланировать занятия, игры или самостоятельную деятельность, а после второго завтрака – провести прогулку.</a:t>
            </a:r>
          </a:p>
        </p:txBody>
      </p:sp>
    </p:spTree>
    <p:extLst>
      <p:ext uri="{BB962C8B-B14F-4D97-AF65-F5344CB8AC3E}">
        <p14:creationId xmlns:p14="http://schemas.microsoft.com/office/powerpoint/2010/main" val="162817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8" grpId="0"/>
      <p:bldP spid="10" grpId="0"/>
      <p:bldP spid="12" grpId="0"/>
      <p:bldP spid="14" grpId="0"/>
      <p:bldP spid="25" grpId="0" animBg="1"/>
      <p:bldP spid="24" grpId="0" animBg="1"/>
      <p:bldP spid="6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войная волна 9">
            <a:extLst>
              <a:ext uri="{FF2B5EF4-FFF2-40B4-BE49-F238E27FC236}">
                <a16:creationId xmlns:a16="http://schemas.microsoft.com/office/drawing/2014/main" xmlns="" id="{CCE8012B-BDF7-4875-BD69-F814AE3B4100}"/>
              </a:ext>
            </a:extLst>
          </p:cNvPr>
          <p:cNvSpPr/>
          <p:nvPr/>
        </p:nvSpPr>
        <p:spPr>
          <a:xfrm>
            <a:off x="1072445" y="1166842"/>
            <a:ext cx="7879050" cy="5185832"/>
          </a:xfrm>
          <a:prstGeom prst="doubleWave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задержка 5">
            <a:extLst>
              <a:ext uri="{FF2B5EF4-FFF2-40B4-BE49-F238E27FC236}">
                <a16:creationId xmlns:a16="http://schemas.microsoft.com/office/drawing/2014/main" xmlns="" id="{62FF0C47-0E92-472E-87E4-E1500B937443}"/>
              </a:ext>
            </a:extLst>
          </p:cNvPr>
          <p:cNvSpPr/>
          <p:nvPr/>
        </p:nvSpPr>
        <p:spPr>
          <a:xfrm rot="16200000">
            <a:off x="4680488" y="-3109399"/>
            <a:ext cx="780314" cy="7219786"/>
          </a:xfrm>
          <a:prstGeom prst="flowChartDelay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3074F7-FCF1-44C7-BD98-4BB06C3C89A9}"/>
              </a:ext>
            </a:extLst>
          </p:cNvPr>
          <p:cNvSpPr txBox="1"/>
          <p:nvPr/>
        </p:nvSpPr>
        <p:spPr>
          <a:xfrm>
            <a:off x="2358333" y="329624"/>
            <a:ext cx="54246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организовывать ООД.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6251673-6231-4F36-BE7D-D494F1FDC816}"/>
              </a:ext>
            </a:extLst>
          </p:cNvPr>
          <p:cNvSpPr txBox="1"/>
          <p:nvPr/>
        </p:nvSpPr>
        <p:spPr>
          <a:xfrm>
            <a:off x="1208089" y="1900769"/>
            <a:ext cx="762546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 в возрасте от одного года до трех лет должны заниматься не более 10 минут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 от трех до четырех лет – не более 8 15 минут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 четырех-пяти лет – не более 20 минут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 пяти-шести лет – не более 25 минут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 шести-семи лет – не более 30 минут. </a:t>
            </a:r>
          </a:p>
          <a:p>
            <a:endParaRPr lang="ru-RU" b="1" dirty="0">
              <a:solidFill>
                <a:srgbClr val="3C39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Внесите в режим дня обязательно образовательную нагрузку. Руководствуйтесь требованиями ООП ДО, федеральных образовательных программ и СанПиН 1.2.3685-21. Если в режиме дня занятия идут подряд, делайте между ними перерыв – не менее 10 минут. Первые занятия планируйте не раньше 08:00, а последние – не позднее 17:00 (таблица 6.6 СанПиН 1.2.3685-21). </a:t>
            </a:r>
          </a:p>
        </p:txBody>
      </p:sp>
    </p:spTree>
    <p:extLst>
      <p:ext uri="{BB962C8B-B14F-4D97-AF65-F5344CB8AC3E}">
        <p14:creationId xmlns:p14="http://schemas.microsoft.com/office/powerpoint/2010/main" val="384224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войная волна 9">
            <a:extLst>
              <a:ext uri="{FF2B5EF4-FFF2-40B4-BE49-F238E27FC236}">
                <a16:creationId xmlns:a16="http://schemas.microsoft.com/office/drawing/2014/main" xmlns="" id="{CCE8012B-BDF7-4875-BD69-F814AE3B4100}"/>
              </a:ext>
            </a:extLst>
          </p:cNvPr>
          <p:cNvSpPr/>
          <p:nvPr/>
        </p:nvSpPr>
        <p:spPr>
          <a:xfrm>
            <a:off x="1045560" y="1033005"/>
            <a:ext cx="7891081" cy="1985432"/>
          </a:xfrm>
          <a:prstGeom prst="doubleWave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задержка 5">
            <a:extLst>
              <a:ext uri="{FF2B5EF4-FFF2-40B4-BE49-F238E27FC236}">
                <a16:creationId xmlns:a16="http://schemas.microsoft.com/office/drawing/2014/main" xmlns="" id="{62FF0C47-0E92-472E-87E4-E1500B937443}"/>
              </a:ext>
            </a:extLst>
          </p:cNvPr>
          <p:cNvSpPr/>
          <p:nvPr/>
        </p:nvSpPr>
        <p:spPr>
          <a:xfrm rot="16200000">
            <a:off x="4680488" y="-3109399"/>
            <a:ext cx="780314" cy="7219786"/>
          </a:xfrm>
          <a:prstGeom prst="flowChartDelay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34B040F-20E1-4F91-85C1-F21DB5101DF1}"/>
              </a:ext>
            </a:extLst>
          </p:cNvPr>
          <p:cNvSpPr txBox="1"/>
          <p:nvPr/>
        </p:nvSpPr>
        <p:spPr>
          <a:xfrm>
            <a:off x="1460752" y="329624"/>
            <a:ext cx="72197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Потребности участников образовательных отношений.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946E7E-1BE3-4A41-A61F-C4E22CF50FA3}"/>
              </a:ext>
            </a:extLst>
          </p:cNvPr>
          <p:cNvSpPr txBox="1"/>
          <p:nvPr/>
        </p:nvSpPr>
        <p:spPr>
          <a:xfrm>
            <a:off x="1171517" y="1425556"/>
            <a:ext cx="7765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Потребности детей, родителей и педагогов можно узнать из опросов и документов. Например, планировать закаливающие мероприятия в режиме дня группы допустимо, если есть согласие родителей и здоровье детей позволяет их проводить (</a:t>
            </a:r>
            <a:r>
              <a:rPr lang="ru-RU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9 п. 2.9.5 СП 2.4.3648-20).</a:t>
            </a:r>
          </a:p>
        </p:txBody>
      </p:sp>
      <p:sp>
        <p:nvSpPr>
          <p:cNvPr id="12" name="Блок-схема: задержка 11">
            <a:extLst>
              <a:ext uri="{FF2B5EF4-FFF2-40B4-BE49-F238E27FC236}">
                <a16:creationId xmlns:a16="http://schemas.microsoft.com/office/drawing/2014/main" xmlns="" id="{B13DF814-AC92-40C8-B250-480AB3879B08}"/>
              </a:ext>
            </a:extLst>
          </p:cNvPr>
          <p:cNvSpPr/>
          <p:nvPr/>
        </p:nvSpPr>
        <p:spPr>
          <a:xfrm rot="16200000">
            <a:off x="4680488" y="-20511"/>
            <a:ext cx="780314" cy="7219786"/>
          </a:xfrm>
          <a:prstGeom prst="flowChartDelay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7B428B6-CE45-4945-911C-EDF4CD80742A}"/>
              </a:ext>
            </a:extLst>
          </p:cNvPr>
          <p:cNvSpPr txBox="1"/>
          <p:nvPr/>
        </p:nvSpPr>
        <p:spPr>
          <a:xfrm>
            <a:off x="1460752" y="3418512"/>
            <a:ext cx="72197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деятельность.</a:t>
            </a:r>
          </a:p>
        </p:txBody>
      </p:sp>
      <p:sp>
        <p:nvSpPr>
          <p:cNvPr id="14" name="Блок-схема: задержка 13">
            <a:extLst>
              <a:ext uri="{FF2B5EF4-FFF2-40B4-BE49-F238E27FC236}">
                <a16:creationId xmlns:a16="http://schemas.microsoft.com/office/drawing/2014/main" xmlns="" id="{84D92EDE-32CB-426F-885F-CA75EBF10356}"/>
              </a:ext>
            </a:extLst>
          </p:cNvPr>
          <p:cNvSpPr/>
          <p:nvPr/>
        </p:nvSpPr>
        <p:spPr>
          <a:xfrm rot="16200000">
            <a:off x="1776555" y="2862967"/>
            <a:ext cx="237757" cy="588627"/>
          </a:xfrm>
          <a:prstGeom prst="flowChartDelay">
            <a:avLst/>
          </a:prstGeom>
          <a:solidFill>
            <a:srgbClr val="3C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волна 14">
            <a:extLst>
              <a:ext uri="{FF2B5EF4-FFF2-40B4-BE49-F238E27FC236}">
                <a16:creationId xmlns:a16="http://schemas.microsoft.com/office/drawing/2014/main" xmlns="" id="{F3079902-420A-46A7-A386-35A4F7267FA7}"/>
              </a:ext>
            </a:extLst>
          </p:cNvPr>
          <p:cNvSpPr/>
          <p:nvPr/>
        </p:nvSpPr>
        <p:spPr>
          <a:xfrm>
            <a:off x="1045560" y="4160326"/>
            <a:ext cx="7891081" cy="2587338"/>
          </a:xfrm>
          <a:prstGeom prst="doubleWave">
            <a:avLst/>
          </a:prstGeom>
          <a:solidFill>
            <a:srgbClr val="D9D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8E2261-FB1F-4AF4-82B5-345843FF7C95}"/>
              </a:ext>
            </a:extLst>
          </p:cNvPr>
          <p:cNvSpPr txBox="1"/>
          <p:nvPr/>
        </p:nvSpPr>
        <p:spPr>
          <a:xfrm>
            <a:off x="1211623" y="4555281"/>
            <a:ext cx="77250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деятельность не предусмотрена для групп по присмотру и уходу, а также групп, которые работают до 3 часов в день (</a:t>
            </a:r>
            <a:r>
              <a:rPr lang="ru-RU" b="1" dirty="0" err="1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8 и 9 п. 13, </a:t>
            </a:r>
            <a:r>
              <a:rPr lang="ru-RU" b="1" dirty="0" err="1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 п. 14 Порядка, утв. приказом </a:t>
            </a:r>
            <a:r>
              <a:rPr lang="ru-RU" b="1" dirty="0" err="1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 31.07.2020 № 373). В остальных группах реализацию образовательных программ планируют. Режим дня приводят в соответствие с содержанием ФОП ДО или ФАОП ДО для детей с ОВЗ. </a:t>
            </a:r>
          </a:p>
        </p:txBody>
      </p:sp>
    </p:spTree>
    <p:extLst>
      <p:ext uri="{BB962C8B-B14F-4D97-AF65-F5344CB8AC3E}">
        <p14:creationId xmlns:p14="http://schemas.microsoft.com/office/powerpoint/2010/main" val="36526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8" grpId="0"/>
      <p:bldP spid="11" grpId="0"/>
      <p:bldP spid="12" grpId="0" animBg="1"/>
      <p:bldP spid="13" grpId="0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8E1D2E-9A5C-4019-85A4-25FE34C23290}"/>
              </a:ext>
            </a:extLst>
          </p:cNvPr>
          <p:cNvSpPr txBox="1"/>
          <p:nvPr/>
        </p:nvSpPr>
        <p:spPr>
          <a:xfrm>
            <a:off x="1055771" y="663561"/>
            <a:ext cx="4950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Двигательная активность.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0A3CC-08BC-4C7D-A18B-02D8056C39D2}"/>
              </a:ext>
            </a:extLst>
          </p:cNvPr>
          <p:cNvSpPr txBox="1"/>
          <p:nvPr/>
        </p:nvSpPr>
        <p:spPr>
          <a:xfrm>
            <a:off x="1672389" y="1290056"/>
            <a:ext cx="7847096" cy="14003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41275">
            <a:solidFill>
              <a:srgbClr val="64725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Предусмотрите двигательную активность с учетом возрастных особенностей и состояния здоровья детей (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 п. 2.10.3 СП 2.4.3648-20). Суммарный объем активности за день для всех возрастных категорий должен составлять не менее одного часа (таблица 6.7 СанПиН 1.2.3685-21). Виды двигательной активности определите самостоятельно.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E85F51-7D50-4221-B48D-0F064EC87E70}"/>
              </a:ext>
            </a:extLst>
          </p:cNvPr>
          <p:cNvSpPr txBox="1"/>
          <p:nvPr/>
        </p:nvSpPr>
        <p:spPr>
          <a:xfrm>
            <a:off x="715377" y="3097451"/>
            <a:ext cx="7682665" cy="14003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41275">
            <a:solidFill>
              <a:srgbClr val="64725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меняйте двигательную активность в примерном режиме дня в группе полного дня для детей от 1 до 1,5 лет и режиме дня группы кратковременного пребывания для детей от 1,5 до 2 лет. В них прямо указано на «активное бодрствование детей», соблюдены требования к продолжительности активности (таблица 6.7 СанПиН 1.2.3685-21).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C6CBA37-DE86-4726-8286-A67BFDC9BC08}"/>
              </a:ext>
            </a:extLst>
          </p:cNvPr>
          <p:cNvSpPr txBox="1"/>
          <p:nvPr/>
        </p:nvSpPr>
        <p:spPr>
          <a:xfrm>
            <a:off x="1672389" y="4885162"/>
            <a:ext cx="8081710" cy="14003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41275">
            <a:solidFill>
              <a:srgbClr val="64725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внесите правку в режим дня для возрастной категории 1–1,5 года. Перенесите активное бодрствование детей перед первым сном на другое время. Перед сном не следует планировать подвижные эмоциональные игры – дети будут плохо спать (п. 3.11 МР 2.4.0259-21). Рекомендуем запланировать на это время прогулку или самостоятельную деятельность детей. </a:t>
            </a:r>
          </a:p>
        </p:txBody>
      </p:sp>
    </p:spTree>
    <p:extLst>
      <p:ext uri="{BB962C8B-B14F-4D97-AF65-F5344CB8AC3E}">
        <p14:creationId xmlns:p14="http://schemas.microsoft.com/office/powerpoint/2010/main" val="115776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блако 18">
            <a:extLst>
              <a:ext uri="{FF2B5EF4-FFF2-40B4-BE49-F238E27FC236}">
                <a16:creationId xmlns:a16="http://schemas.microsoft.com/office/drawing/2014/main" xmlns="" id="{F323326A-7BFA-4EAB-A501-DDE20D187717}"/>
              </a:ext>
            </a:extLst>
          </p:cNvPr>
          <p:cNvSpPr/>
          <p:nvPr/>
        </p:nvSpPr>
        <p:spPr>
          <a:xfrm rot="21062876" flipV="1">
            <a:off x="115863" y="3805256"/>
            <a:ext cx="5055630" cy="2917543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>
            <a:extLst>
              <a:ext uri="{FF2B5EF4-FFF2-40B4-BE49-F238E27FC236}">
                <a16:creationId xmlns:a16="http://schemas.microsoft.com/office/drawing/2014/main" xmlns="" id="{7889FFAD-C59F-480B-8AB7-0CE7CCCE328F}"/>
              </a:ext>
            </a:extLst>
          </p:cNvPr>
          <p:cNvSpPr/>
          <p:nvPr/>
        </p:nvSpPr>
        <p:spPr>
          <a:xfrm rot="21062876" flipV="1">
            <a:off x="4761101" y="1227463"/>
            <a:ext cx="5144289" cy="347216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ко 15">
            <a:extLst>
              <a:ext uri="{FF2B5EF4-FFF2-40B4-BE49-F238E27FC236}">
                <a16:creationId xmlns:a16="http://schemas.microsoft.com/office/drawing/2014/main" xmlns="" id="{4C2F0AD8-B2A8-416C-B2FD-3561AE6CDDDE}"/>
              </a:ext>
            </a:extLst>
          </p:cNvPr>
          <p:cNvSpPr/>
          <p:nvPr/>
        </p:nvSpPr>
        <p:spPr>
          <a:xfrm rot="21062876" flipV="1">
            <a:off x="144378" y="1131105"/>
            <a:ext cx="5522495" cy="3320578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5DC4A5F-B560-44AD-BB36-7A4F6094696A}"/>
              </a:ext>
            </a:extLst>
          </p:cNvPr>
          <p:cNvSpPr txBox="1"/>
          <p:nvPr/>
        </p:nvSpPr>
        <p:spPr>
          <a:xfrm>
            <a:off x="1118937" y="669441"/>
            <a:ext cx="9083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теперь работать с электронными средствами обучения.</a:t>
            </a:r>
          </a:p>
        </p:txBody>
      </p:sp>
      <p:sp>
        <p:nvSpPr>
          <p:cNvPr id="18" name="Облако 17">
            <a:extLst>
              <a:ext uri="{FF2B5EF4-FFF2-40B4-BE49-F238E27FC236}">
                <a16:creationId xmlns:a16="http://schemas.microsoft.com/office/drawing/2014/main" xmlns="" id="{BB8D5DEA-CCCB-4D1D-A288-14C97D2A00E3}"/>
              </a:ext>
            </a:extLst>
          </p:cNvPr>
          <p:cNvSpPr/>
          <p:nvPr/>
        </p:nvSpPr>
        <p:spPr>
          <a:xfrm rot="21062876" flipV="1">
            <a:off x="4497787" y="4242122"/>
            <a:ext cx="5271799" cy="2662717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647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лако 19">
            <a:extLst>
              <a:ext uri="{FF2B5EF4-FFF2-40B4-BE49-F238E27FC236}">
                <a16:creationId xmlns:a16="http://schemas.microsoft.com/office/drawing/2014/main" xmlns="" id="{3FC5ED6C-EDBF-4DB2-898E-BD22F2ACAFBA}"/>
              </a:ext>
            </a:extLst>
          </p:cNvPr>
          <p:cNvSpPr/>
          <p:nvPr/>
        </p:nvSpPr>
        <p:spPr>
          <a:xfrm rot="1177814">
            <a:off x="3993355" y="1811267"/>
            <a:ext cx="1088817" cy="713052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лако 20">
            <a:extLst>
              <a:ext uri="{FF2B5EF4-FFF2-40B4-BE49-F238E27FC236}">
                <a16:creationId xmlns:a16="http://schemas.microsoft.com/office/drawing/2014/main" xmlns="" id="{83DB3AE1-9F7A-467F-BF86-DA949C3EF2CC}"/>
              </a:ext>
            </a:extLst>
          </p:cNvPr>
          <p:cNvSpPr/>
          <p:nvPr/>
        </p:nvSpPr>
        <p:spPr>
          <a:xfrm rot="1177814">
            <a:off x="3647749" y="4428081"/>
            <a:ext cx="1088817" cy="713052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лако 21">
            <a:extLst>
              <a:ext uri="{FF2B5EF4-FFF2-40B4-BE49-F238E27FC236}">
                <a16:creationId xmlns:a16="http://schemas.microsoft.com/office/drawing/2014/main" xmlns="" id="{73A95B16-03E2-40E9-996A-7A1FBB85C582}"/>
              </a:ext>
            </a:extLst>
          </p:cNvPr>
          <p:cNvSpPr/>
          <p:nvPr/>
        </p:nvSpPr>
        <p:spPr>
          <a:xfrm rot="1177814">
            <a:off x="8482769" y="2005903"/>
            <a:ext cx="1088817" cy="713052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лако 22">
            <a:extLst>
              <a:ext uri="{FF2B5EF4-FFF2-40B4-BE49-F238E27FC236}">
                <a16:creationId xmlns:a16="http://schemas.microsoft.com/office/drawing/2014/main" xmlns="" id="{350063DE-E49A-43CB-BA73-CB9B38DAA882}"/>
              </a:ext>
            </a:extLst>
          </p:cNvPr>
          <p:cNvSpPr/>
          <p:nvPr/>
        </p:nvSpPr>
        <p:spPr>
          <a:xfrm rot="1177814">
            <a:off x="8354599" y="4761816"/>
            <a:ext cx="1088817" cy="713052"/>
          </a:xfrm>
          <a:prstGeom prst="cloud">
            <a:avLst/>
          </a:prstGeom>
          <a:solidFill>
            <a:srgbClr val="F1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AE7D728-A8E1-4862-9884-A516D6B9568B}"/>
              </a:ext>
            </a:extLst>
          </p:cNvPr>
          <p:cNvSpPr txBox="1"/>
          <p:nvPr/>
        </p:nvSpPr>
        <p:spPr>
          <a:xfrm>
            <a:off x="863343" y="1580082"/>
            <a:ext cx="3855968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новым санитарным правилам телевизор должен стоять на расстоянии не менее 2 метров от ближайшего места просмотра детьми (п. 2.4.10 СП 2.4.3648-20). Смотреть обучающие фильмы без перерыва детям от пяти до семи лет можно в течение 5–7 минут (п. 2.10.2 СП 2.4.3648-20).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F188AB-7A2B-4DB9-90BD-51B1DCA62D47}"/>
              </a:ext>
            </a:extLst>
          </p:cNvPr>
          <p:cNvSpPr txBox="1"/>
          <p:nvPr/>
        </p:nvSpPr>
        <p:spPr>
          <a:xfrm>
            <a:off x="5658724" y="1772707"/>
            <a:ext cx="3383933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 в работе с детьми от пяти до семи лет интерактивную доску можно 11 использовать не дольше 7 минут непрерывно и не больше 20 минут в день. За интерактивной панелью дети могут заниматься не дольше 5 минут непрерывно и не больше 10 минут за день.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90DCA9D-A6EB-4F69-9C73-CA1B7282D8EF}"/>
              </a:ext>
            </a:extLst>
          </p:cNvPr>
          <p:cNvSpPr txBox="1"/>
          <p:nvPr/>
        </p:nvSpPr>
        <p:spPr>
          <a:xfrm>
            <a:off x="627972" y="4688168"/>
            <a:ext cx="393478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Персональный компьютер и ноутбук можно использовать в работе с детьми шести-семи лет не более 15 минут непрерывно и не более 20 минут за день.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A711EFC-3B6F-447B-A3D2-2B8F5653901B}"/>
              </a:ext>
            </a:extLst>
          </p:cNvPr>
          <p:cNvSpPr txBox="1"/>
          <p:nvPr/>
        </p:nvSpPr>
        <p:spPr>
          <a:xfrm>
            <a:off x="4954415" y="5150938"/>
            <a:ext cx="435854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Планшет разрешили использовать в работе с детьми шести-семи лет не больше 10 минут непрерывно и в день (табл. 6.8 СанПиН 1.2.3685-21).</a:t>
            </a:r>
          </a:p>
        </p:txBody>
      </p:sp>
    </p:spTree>
    <p:extLst>
      <p:ext uri="{BB962C8B-B14F-4D97-AF65-F5344CB8AC3E}">
        <p14:creationId xmlns:p14="http://schemas.microsoft.com/office/powerpoint/2010/main" val="213998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16" grpId="0" animBg="1"/>
      <p:bldP spid="7" grpId="0"/>
      <p:bldP spid="18" grpId="0" animBg="1"/>
      <p:bldP spid="9" grpId="0"/>
      <p:bldP spid="11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Двойная волна 12">
            <a:extLst>
              <a:ext uri="{FF2B5EF4-FFF2-40B4-BE49-F238E27FC236}">
                <a16:creationId xmlns:a16="http://schemas.microsoft.com/office/drawing/2014/main" xmlns="" id="{F0D47578-EC45-4F1F-A40C-5081BDC8B949}"/>
              </a:ext>
            </a:extLst>
          </p:cNvPr>
          <p:cNvSpPr/>
          <p:nvPr/>
        </p:nvSpPr>
        <p:spPr>
          <a:xfrm rot="10800000" flipH="1">
            <a:off x="0" y="1883399"/>
            <a:ext cx="5606716" cy="4974600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DFBD3A-3A46-47E9-A082-1C1AB100FB8C}"/>
              </a:ext>
            </a:extLst>
          </p:cNvPr>
          <p:cNvSpPr txBox="1"/>
          <p:nvPr/>
        </p:nvSpPr>
        <p:spPr>
          <a:xfrm>
            <a:off x="1756610" y="-23790"/>
            <a:ext cx="6653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организовывать дневной сон детей.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CA28BDA-B64A-45CE-A379-1B91CD065A46}"/>
              </a:ext>
            </a:extLst>
          </p:cNvPr>
          <p:cNvSpPr txBox="1"/>
          <p:nvPr/>
        </p:nvSpPr>
        <p:spPr>
          <a:xfrm>
            <a:off x="132346" y="2449704"/>
            <a:ext cx="53540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режиме группы полного дня для детей 1–1,5 лет общая продолжительность дневного сна должна составлять не менее 3, но не более 3,5 часа (таблица 6.7 СанПиН 1.2.3685-21, п. 3.11 МР 2.4.0259-21).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F358E6D-F253-4916-A5DD-2FCF39AA4F70}"/>
              </a:ext>
            </a:extLst>
          </p:cNvPr>
          <p:cNvSpPr txBox="1"/>
          <p:nvPr/>
        </p:nvSpPr>
        <p:spPr>
          <a:xfrm>
            <a:off x="625642" y="698973"/>
            <a:ext cx="8654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новым гигиеническим нормативам изменились требования к дневному сну для возрастной категории 1–1,5 и 3–4 лет. Для остальных детей они соответствуют санитарным нормам (таблица 6.7 СанПиН 1.2.3685-21).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FB8EC29-EE99-4688-A5AD-A95317F8F675}"/>
              </a:ext>
            </a:extLst>
          </p:cNvPr>
          <p:cNvSpPr txBox="1"/>
          <p:nvPr/>
        </p:nvSpPr>
        <p:spPr>
          <a:xfrm>
            <a:off x="132346" y="3842811"/>
            <a:ext cx="54743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режиме группы кратковременного пребывания для детей 1–1,5 лет рекомендуется организовать сон в первую половину дня (п. 3.11 МР 2.4.0259- 21).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80DACFE-3763-460B-896A-7B3724DA059A}"/>
              </a:ext>
            </a:extLst>
          </p:cNvPr>
          <p:cNvSpPr txBox="1"/>
          <p:nvPr/>
        </p:nvSpPr>
        <p:spPr>
          <a:xfrm>
            <a:off x="132346" y="4671765"/>
            <a:ext cx="54743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режиме дня группы полного дня для детей 3–4 лет отведите на дневной сон не 2,5, а 3 часа. Такая продолжительность рекомендована детям трех лет (таблица 6.7 СанПиН 1.2.3685-21). Детей от четырех лет можете поднимать на полчаса раньше (п. 3.11 МР 2.4.0259-21).</a:t>
            </a:r>
          </a:p>
        </p:txBody>
      </p:sp>
      <p:sp>
        <p:nvSpPr>
          <p:cNvPr id="18" name="Двойная волна 17">
            <a:extLst>
              <a:ext uri="{FF2B5EF4-FFF2-40B4-BE49-F238E27FC236}">
                <a16:creationId xmlns:a16="http://schemas.microsoft.com/office/drawing/2014/main" xmlns="" id="{D4D1E1B2-D606-4290-BFFA-EFBFDE19BE39}"/>
              </a:ext>
            </a:extLst>
          </p:cNvPr>
          <p:cNvSpPr/>
          <p:nvPr/>
        </p:nvSpPr>
        <p:spPr>
          <a:xfrm rot="10800000" flipH="1">
            <a:off x="5618746" y="1883400"/>
            <a:ext cx="4287254" cy="4974600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93DF425-EC3A-4550-82D1-1A8D5B9EBF4B}"/>
              </a:ext>
            </a:extLst>
          </p:cNvPr>
          <p:cNvSpPr txBox="1"/>
          <p:nvPr/>
        </p:nvSpPr>
        <p:spPr>
          <a:xfrm>
            <a:off x="5894972" y="2784901"/>
            <a:ext cx="37348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 сном не следует планировать подвижные эмоциональные игры. Детей с трудным засыпанием и чутким сном укладывают первыми и поднимают последними. В разновозрастных группах более старших детей после сна рекомендуется поднимать раньше (п. 3.11 МР 2.4.0259-21). </a:t>
            </a:r>
          </a:p>
        </p:txBody>
      </p:sp>
    </p:spTree>
    <p:extLst>
      <p:ext uri="{BB962C8B-B14F-4D97-AF65-F5344CB8AC3E}">
        <p14:creationId xmlns:p14="http://schemas.microsoft.com/office/powerpoint/2010/main" val="75371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/>
      <p:bldP spid="10" grpId="0"/>
      <p:bldP spid="12" grpId="0"/>
      <p:bldP spid="15" grpId="0"/>
      <p:bldP spid="17" grpId="0"/>
      <p:bldP spid="18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A1AAE30-5B88-4466-B9C0-A236E3C53949}"/>
              </a:ext>
            </a:extLst>
          </p:cNvPr>
          <p:cNvSpPr txBox="1"/>
          <p:nvPr/>
        </p:nvSpPr>
        <p:spPr>
          <a:xfrm>
            <a:off x="0" y="-23790"/>
            <a:ext cx="101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</a:rPr>
              <a:t>Как организовывать прием пищи? </a:t>
            </a:r>
            <a:endParaRPr lang="ru-RU" sz="2400" b="1" u="sng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7017675-A87C-4782-94A3-4369D893B734}"/>
              </a:ext>
            </a:extLst>
          </p:cNvPr>
          <p:cNvSpPr txBox="1"/>
          <p:nvPr/>
        </p:nvSpPr>
        <p:spPr>
          <a:xfrm>
            <a:off x="507332" y="669030"/>
            <a:ext cx="8891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группах с пребыванием детей до 5 часов предусмотрите не менее двух приемов пищи (приложение 12 к СанПиН 2.3/2.4.3590-20). Время определяйте по фактическому времени нахождения ребенка в детском саду.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F384E8A-B76E-41C9-9BA9-DF133E5CE992}"/>
              </a:ext>
            </a:extLst>
          </p:cNvPr>
          <p:cNvSpPr txBox="1"/>
          <p:nvPr/>
        </p:nvSpPr>
        <p:spPr>
          <a:xfrm>
            <a:off x="2541670" y="1823515"/>
            <a:ext cx="5083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режиме питания могут быть два исключения 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xmlns="" id="{5A4ADB5E-CADD-414B-BE04-4FFE413AA07C}"/>
              </a:ext>
            </a:extLst>
          </p:cNvPr>
          <p:cNvSpPr/>
          <p:nvPr/>
        </p:nvSpPr>
        <p:spPr>
          <a:xfrm rot="4152385">
            <a:off x="2947738" y="1882519"/>
            <a:ext cx="276726" cy="101958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657D1618-B7B3-4385-880D-60E4F6878B61}"/>
              </a:ext>
            </a:extLst>
          </p:cNvPr>
          <p:cNvSpPr/>
          <p:nvPr/>
        </p:nvSpPr>
        <p:spPr>
          <a:xfrm rot="17490806">
            <a:off x="6967159" y="1882518"/>
            <a:ext cx="276726" cy="101958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82857BB-5990-4121-82B6-347A9C4ADD43}"/>
              </a:ext>
            </a:extLst>
          </p:cNvPr>
          <p:cNvSpPr txBox="1"/>
          <p:nvPr/>
        </p:nvSpPr>
        <p:spPr>
          <a:xfrm>
            <a:off x="232774" y="2702640"/>
            <a:ext cx="3869993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492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предоставляйте второй завтрак, если увеличите калорийность первого на 5 процентов (подп. 8.1.2.1 п. 8.1 СанПиН 2.3/2.4.3590-20).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50CC180-739B-41C0-AFC9-0BFE79ECB26D}"/>
              </a:ext>
            </a:extLst>
          </p:cNvPr>
          <p:cNvSpPr txBox="1"/>
          <p:nvPr/>
        </p:nvSpPr>
        <p:spPr>
          <a:xfrm>
            <a:off x="4211054" y="2690336"/>
            <a:ext cx="548526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492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12-часовом пребывании детей можно заменить ужин на «уплотненный» полдник, если включить в него блюда ужина и увеличить калорийность (подп. 8.1.2.2 п. 8.1 СанПиН 2.3/2.4.3590-20). </a:t>
            </a:r>
          </a:p>
        </p:txBody>
      </p:sp>
      <p:sp>
        <p:nvSpPr>
          <p:cNvPr id="22" name="Двойная волна 21">
            <a:extLst>
              <a:ext uri="{FF2B5EF4-FFF2-40B4-BE49-F238E27FC236}">
                <a16:creationId xmlns:a16="http://schemas.microsoft.com/office/drawing/2014/main" xmlns="" id="{CBF9D122-27BC-4524-AD17-3FF1894E4E18}"/>
              </a:ext>
            </a:extLst>
          </p:cNvPr>
          <p:cNvSpPr/>
          <p:nvPr/>
        </p:nvSpPr>
        <p:spPr>
          <a:xfrm flipH="1">
            <a:off x="0" y="3987190"/>
            <a:ext cx="9906000" cy="1342799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4C55D48-FA84-4149-B723-ECA6B94B780C}"/>
              </a:ext>
            </a:extLst>
          </p:cNvPr>
          <p:cNvSpPr txBox="1"/>
          <p:nvPr/>
        </p:nvSpPr>
        <p:spPr>
          <a:xfrm>
            <a:off x="-96252" y="4150710"/>
            <a:ext cx="9905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 к обеду замените только для возрастной категории 1,5–2 года. Обед не должен начинаться раньше 12:00 и заканчиваться позже 13:00 (таблица 4 приложения 10 к СанПиН 2.3/2.4.3590-20).</a:t>
            </a:r>
          </a:p>
        </p:txBody>
      </p:sp>
      <p:sp>
        <p:nvSpPr>
          <p:cNvPr id="25" name="Двойная волна 24">
            <a:extLst>
              <a:ext uri="{FF2B5EF4-FFF2-40B4-BE49-F238E27FC236}">
                <a16:creationId xmlns:a16="http://schemas.microsoft.com/office/drawing/2014/main" xmlns="" id="{F9633E5C-FF7F-4FCE-A3D2-C3D1E0E6D120}"/>
              </a:ext>
            </a:extLst>
          </p:cNvPr>
          <p:cNvSpPr/>
          <p:nvPr/>
        </p:nvSpPr>
        <p:spPr>
          <a:xfrm flipH="1">
            <a:off x="0" y="5268008"/>
            <a:ext cx="9906000" cy="1342799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3666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E87D7A0-5EAF-4E31-91BB-E655A418D478}"/>
              </a:ext>
            </a:extLst>
          </p:cNvPr>
          <p:cNvSpPr txBox="1"/>
          <p:nvPr/>
        </p:nvSpPr>
        <p:spPr>
          <a:xfrm>
            <a:off x="232774" y="5439688"/>
            <a:ext cx="9440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C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режиме дня возрастной группы 1–1,5 года отделите полдник от других режимных моментов. Измените время приема пищи. Полдник нужно проводить в промежутке с 15:30 до 16:00 (таблица 4 приложения 10 к СанПиН 2.3/2.4.3590-20). </a:t>
            </a:r>
          </a:p>
        </p:txBody>
      </p:sp>
    </p:spTree>
    <p:extLst>
      <p:ext uri="{BB962C8B-B14F-4D97-AF65-F5344CB8AC3E}">
        <p14:creationId xmlns:p14="http://schemas.microsoft.com/office/powerpoint/2010/main" val="33132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 animBg="1"/>
      <p:bldP spid="13" grpId="0" animBg="1"/>
      <p:bldP spid="15" grpId="0" animBg="1"/>
      <p:bldP spid="17" grpId="0" animBg="1"/>
      <p:bldP spid="22" grpId="0" animBg="1"/>
      <p:bldP spid="24" grpId="0"/>
      <p:bldP spid="2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9287A9-35A5-4918-A349-7C35FFF99539}"/>
              </a:ext>
            </a:extLst>
          </p:cNvPr>
          <p:cNvSpPr txBox="1"/>
          <p:nvPr/>
        </p:nvSpPr>
        <p:spPr>
          <a:xfrm>
            <a:off x="711869" y="332692"/>
            <a:ext cx="8482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>
                <a:solidFill>
                  <a:srgbClr val="3666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Массовые мероприятия и дезинфекция.</a:t>
            </a:r>
            <a:endParaRPr lang="ru-RU" sz="2400" b="1" u="sng" dirty="0">
              <a:solidFill>
                <a:srgbClr val="3666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1215E4D-C8E8-4214-A645-B78AC13A2C12}"/>
              </a:ext>
            </a:extLst>
          </p:cNvPr>
          <p:cNvSpPr txBox="1"/>
          <p:nvPr/>
        </p:nvSpPr>
        <p:spPr>
          <a:xfrm>
            <a:off x="796090" y="1506501"/>
            <a:ext cx="2767263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68898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Детским садам разрешили проводить массовые мероприятия, если они не проходят в закрытых помещениях (постановление Главного государственного санитарного врача от 21.03.2022 № 9).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E417FC-0A5E-4D2B-BC2B-4263A50DCCBD}"/>
              </a:ext>
            </a:extLst>
          </p:cNvPr>
          <p:cNvSpPr txBox="1"/>
          <p:nvPr/>
        </p:nvSpPr>
        <p:spPr>
          <a:xfrm>
            <a:off x="3563353" y="1506501"/>
            <a:ext cx="2951748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68898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Дезинфекцию можно теперь не проводить после каждого мероприятия. Роспотребнадзор разрешил проводить влажную уборку только в конце дня (постановление Главного санитарного врача от 21.03.2022 № 9).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55A98B4-7423-4CB4-AD52-645D978E23A1}"/>
              </a:ext>
            </a:extLst>
          </p:cNvPr>
          <p:cNvSpPr txBox="1"/>
          <p:nvPr/>
        </p:nvSpPr>
        <p:spPr>
          <a:xfrm>
            <a:off x="6515101" y="1506501"/>
            <a:ext cx="2680033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68898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Текущую уборку и дезинфекцию нужно проводить ежедневно во всех помещениях. В спальнях – после дневного сна, групповых и спортзале – не реже двух раз в день (п. 2.11.2 СП 2.4.3648-20).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38642B7-4AAF-4A6A-82D6-A15F76C8F1C8}"/>
              </a:ext>
            </a:extLst>
          </p:cNvPr>
          <p:cNvSpPr txBox="1"/>
          <p:nvPr/>
        </p:nvSpPr>
        <p:spPr>
          <a:xfrm>
            <a:off x="280738" y="4518865"/>
            <a:ext cx="748364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68898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кабинетах работников Роспотребнадзор рекомендует проводить уборку каждые два часа, в помещениях пищеблока – после рабочей смены или каждые шесть часов (письма Роспотребнадзора от 10.03.2020 № 02/3853-2020- 27, от 14.02.2020 № 02/2230-2020-32).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29DC0C8-79D2-4EB3-95DD-93505042BB5B}"/>
              </a:ext>
            </a:extLst>
          </p:cNvPr>
          <p:cNvSpPr txBox="1"/>
          <p:nvPr/>
        </p:nvSpPr>
        <p:spPr>
          <a:xfrm>
            <a:off x="280738" y="5905603"/>
            <a:ext cx="932046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68898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поручите проверить, разместила ли уборщица в санузлах мыло, антисептик и туалетную бумагу. Они всегда должны быть в наличии (</a:t>
            </a:r>
            <a:r>
              <a:rPr lang="ru-RU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 п. 2.3 СП 3.1/2.4.3598-20). </a:t>
            </a:r>
          </a:p>
        </p:txBody>
      </p:sp>
    </p:spTree>
    <p:extLst>
      <p:ext uri="{BB962C8B-B14F-4D97-AF65-F5344CB8AC3E}">
        <p14:creationId xmlns:p14="http://schemas.microsoft.com/office/powerpoint/2010/main" val="339213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9287A9-35A5-4918-A349-7C35FFF99539}"/>
              </a:ext>
            </a:extLst>
          </p:cNvPr>
          <p:cNvSpPr txBox="1"/>
          <p:nvPr/>
        </p:nvSpPr>
        <p:spPr>
          <a:xfrm>
            <a:off x="711869" y="332692"/>
            <a:ext cx="8482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>
                <a:solidFill>
                  <a:srgbClr val="3666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Массовые мероприятия и дезинфекция.</a:t>
            </a:r>
            <a:endParaRPr lang="ru-RU" sz="2400" b="1" u="sng" dirty="0">
              <a:solidFill>
                <a:srgbClr val="3666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EDA365F-AA1E-4428-B6E9-6B1FE5AF70F7}"/>
              </a:ext>
            </a:extLst>
          </p:cNvPr>
          <p:cNvSpPr txBox="1"/>
          <p:nvPr/>
        </p:nvSpPr>
        <p:spPr>
          <a:xfrm>
            <a:off x="150898" y="954772"/>
            <a:ext cx="93059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Летом 2022 года главный государственный санитарный врач отменил некоторые требования к уборке помещений для профилактики COVID-19. Теперь необязательно в конце дня дезинфицировать музыкальный или спортивный зал, игровое и другое оборудование (постановление от 20.06.2022 № 18).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1E1D7B3-C5BE-4958-9E42-9BA0F82A4FFD}"/>
              </a:ext>
            </a:extLst>
          </p:cNvPr>
          <p:cNvSpPr txBox="1"/>
          <p:nvPr/>
        </p:nvSpPr>
        <p:spPr>
          <a:xfrm>
            <a:off x="1865899" y="2114780"/>
            <a:ext cx="784358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Обратите внимание, что отменили требование только ко времени 15 уборки. По-прежнему необходимо ежедневно проводить уборку с применением </a:t>
            </a:r>
            <a:r>
              <a:rPr lang="ru-RU" sz="1700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дезсредств</a:t>
            </a:r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700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 п. 2.3 СП 3.1/2.4.3598-20). В спортзале нужно убирать два раза в день (</a:t>
            </a:r>
            <a:r>
              <a:rPr lang="ru-RU" sz="1700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 п. 2.11.2 СП 2.4.3648-20).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08D25F1-4141-44E0-B0BE-08F5C262EB73}"/>
              </a:ext>
            </a:extLst>
          </p:cNvPr>
          <p:cNvSpPr txBox="1"/>
          <p:nvPr/>
        </p:nvSpPr>
        <p:spPr>
          <a:xfrm>
            <a:off x="150897" y="3443349"/>
            <a:ext cx="93059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профилактики вирусных заболеваний генеральная уборка нужна чаще, чем обычно. Распорядитесь проводить ее один раз в неделю, а также перед открытием дошкольной образовательной организации после длительного перерыва, например, после ремонта (</a:t>
            </a:r>
            <a:r>
              <a:rPr lang="ru-RU" sz="1700" b="1" dirty="0" err="1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sz="1700" b="1" dirty="0">
                <a:solidFill>
                  <a:srgbClr val="3C39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 и 5 п. 2.3 СП 3.1/2.4.3598-20)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C908BCD-8FEF-4D79-B224-52D57C7DEF36}"/>
              </a:ext>
            </a:extLst>
          </p:cNvPr>
          <p:cNvSpPr txBox="1"/>
          <p:nvPr/>
        </p:nvSpPr>
        <p:spPr>
          <a:xfrm>
            <a:off x="904374" y="4495073"/>
            <a:ext cx="8373980" cy="2248853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44450">
            <a:solidFill>
              <a:srgbClr val="36665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Заместитель по АХР должен следить, чтобы в ходе генеральной уборки технические работники обработали все помещения и очистили вентиляционные решетки (</a:t>
            </a:r>
            <a:r>
              <a:rPr lang="ru-RU" b="1" i="1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абз</a:t>
            </a:r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 п. 2.3 СП 3.1/2.4.3598-2). </a:t>
            </a:r>
          </a:p>
        </p:txBody>
      </p:sp>
    </p:spTree>
    <p:extLst>
      <p:ext uri="{BB962C8B-B14F-4D97-AF65-F5344CB8AC3E}">
        <p14:creationId xmlns:p14="http://schemas.microsoft.com/office/powerpoint/2010/main" val="297015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1"/>
      <p:bldP spid="14" grpId="1"/>
      <p:bldP spid="16" grpId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F59307AC-00AC-4908-AA72-EFC9EEAC24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253"/>
            <a:ext cx="4133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AAD537-BB7B-47FC-BB6D-1E3780913B73}"/>
              </a:ext>
            </a:extLst>
          </p:cNvPr>
          <p:cNvSpPr txBox="1"/>
          <p:nvPr/>
        </p:nvSpPr>
        <p:spPr>
          <a:xfrm>
            <a:off x="4006517" y="2081463"/>
            <a:ext cx="42230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u="sng" dirty="0"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Спасибо за внимание!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63E957AB-925B-4A6A-B389-57E6D8DB5373}"/>
              </a:ext>
            </a:extLst>
          </p:cNvPr>
          <p:cNvSpPr/>
          <p:nvPr/>
        </p:nvSpPr>
        <p:spPr>
          <a:xfrm>
            <a:off x="5772152" y="4644190"/>
            <a:ext cx="1555080" cy="830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1F50BBFE-553D-496F-8634-14ABBE6AA5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991" y="4111792"/>
            <a:ext cx="3661610" cy="274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Мэдисон">
  <a:themeElements>
    <a:clrScheme name="Мэдисон">
      <a:dk1>
        <a:sysClr val="windowText" lastClr="000000"/>
      </a:dk1>
      <a:lt1>
        <a:sysClr val="window" lastClr="FFFFFF"/>
      </a:lt1>
      <a:dk2>
        <a:srgbClr val="2C2D1F"/>
      </a:dk2>
      <a:lt2>
        <a:srgbClr val="FAF2C5"/>
      </a:lt2>
      <a:accent1>
        <a:srgbClr val="EA9736"/>
      </a:accent1>
      <a:accent2>
        <a:srgbClr val="EACF56"/>
      </a:accent2>
      <a:accent3>
        <a:srgbClr val="77D4D6"/>
      </a:accent3>
      <a:accent4>
        <a:srgbClr val="54AFDC"/>
      </a:accent4>
      <a:accent5>
        <a:srgbClr val="88C363"/>
      </a:accent5>
      <a:accent6>
        <a:srgbClr val="D9D899"/>
      </a:accent6>
      <a:hlink>
        <a:srgbClr val="A7A574"/>
      </a:hlink>
      <a:folHlink>
        <a:srgbClr val="8B887A"/>
      </a:folHlink>
    </a:clrScheme>
    <a:fontScheme name="Мэдисон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9B359FC9-1E88-4883-B31D-CCECAE2A7B38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ppt/theme/theme3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4BEC0EAF-CF86-4D49-B83B-56CC62D3CFF1}"/>
    </a:ext>
  </a:extLst>
</a:theme>
</file>

<file path=ppt/theme/theme4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Дерево">
      <a:majorFont>
        <a:latin typeface="Arial Black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BE1B6DD8-9976-4550-A6F4-B2DD4EA939DA}"/>
    </a:ext>
  </a:extLst>
</a:theme>
</file>

<file path=ppt/theme/theme5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Атлас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tlas" id="{5156B0E4-0EB1-49FE-A26B-15F6F698AEC6}" vid="{29B3952A-A5A2-4E72-A5C9-A88B41734E0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133</TotalTime>
  <Words>2363</Words>
  <Application>Microsoft Office PowerPoint</Application>
  <PresentationFormat>Лист A4 (210x297 мм)</PresentationFormat>
  <Paragraphs>111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Мэдисон</vt:lpstr>
      <vt:lpstr>Легкий дым</vt:lpstr>
      <vt:lpstr>Дивиденд</vt:lpstr>
      <vt:lpstr>Дерево</vt:lpstr>
      <vt:lpstr>Атлас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kritin201@gmail.com</dc:creator>
  <cp:lastModifiedBy>а499</cp:lastModifiedBy>
  <cp:revision>19</cp:revision>
  <dcterms:created xsi:type="dcterms:W3CDTF">2023-06-15T18:07:53Z</dcterms:created>
  <dcterms:modified xsi:type="dcterms:W3CDTF">2023-06-19T06:18:41Z</dcterms:modified>
</cp:coreProperties>
</file>